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</p:sldIdLst>
  <p:sldSz cx="12192000" cy="6858000"/>
  <p:notesSz cx="12192000" cy="6858000"/>
  <p:defaultTextStyle>
    <a:defPPr>
      <a:defRPr lang="fr-FR"/>
    </a:defPPr>
    <a:lvl1pPr marL="0" algn="l" defTabSz="914400">
      <a:defRPr lang="fr-FR"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lang="fr-FR"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lang="fr-FR"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lang="fr-FR"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lang="fr-FR"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lang="fr-FR"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lang="fr-FR"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lang="fr-FR"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lang="fr-FR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323" autoAdjust="0"/>
  </p:normalViewPr>
  <p:slideViewPr>
    <p:cSldViewPr>
      <p:cViewPr varScale="1">
        <p:scale>
          <a:sx n="58" d="100"/>
          <a:sy n="58" d="100"/>
        </p:scale>
        <p:origin x="161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pPr>
              <a:defRPr/>
            </a:pPr>
            <a:fld id="{CCE360E1-1F2F-4ECC-8A8D-37670FD54F5F}" type="datetime1">
              <a:rPr lang="fr-FR"/>
              <a:t>01/06/2026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fr-FR"/>
            </a:defPPr>
          </a:lstStyle>
          <a:p>
            <a:pPr lvl="0">
              <a:defRPr/>
            </a:pPr>
            <a:r>
              <a:rPr lang="fr-FR"/>
              <a:t>Modifiez les styles du texte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>
              <a:defRPr/>
            </a:pPr>
            <a:fld id="{A89C7E07-3C67-C64C-8DA0-0404F6303970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>
      <a:defRPr lang="fr-FR"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lang="fr-FR"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lang="fr-FR"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lang="fr-FR"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lang="fr-FR"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lang="fr-FR"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lang="fr-FR"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lang="fr-FR"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lang="fr-FR"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 rtlCol="0"/>
          <a:lstStyle>
            <a:defPPr>
              <a:defRPr lang="fr-FR"/>
            </a:defPPr>
          </a:lstStyle>
          <a:p>
            <a:pPr>
              <a:defRPr/>
            </a:pPr>
            <a:endParaRPr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 rtlCol="0"/>
          <a:lstStyle>
            <a:defPPr>
              <a:defRPr lang="fr-FR"/>
            </a:defPPr>
          </a:lstStyle>
          <a:p>
            <a:pPr>
              <a:defRPr/>
            </a:pPr>
            <a:fld id="{A89C7E07-3C67-C64C-8DA0-0404F6303970}" type="slidenum">
              <a:rPr lang="fr-FR"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5F70D-16DA-4E57-1F61-2C605F5A31B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F429FF-E002-94D0-F20F-148C132614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89E11B-B3F5-7604-8433-C8C86AC2D3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35D69-E44C-F557-EFC4-2B309DBEE8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7598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 rtlCol="0"/>
          <a:lstStyle>
            <a:defPPr>
              <a:defRPr lang="fr-FR"/>
            </a:defPPr>
          </a:lstStyle>
          <a:p>
            <a:pPr>
              <a:buNone/>
              <a:defRPr/>
            </a:pPr>
            <a:endParaRPr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 rtlCol="0"/>
          <a:lstStyle>
            <a:defPPr>
              <a:defRPr lang="fr-FR"/>
            </a:defPPr>
          </a:lstStyle>
          <a:p>
            <a:pPr>
              <a:defRPr/>
            </a:pPr>
            <a:fld id="{A89C7E07-3C67-C64C-8DA0-0404F6303970}" type="slidenum">
              <a:rPr lang="fr-FR"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 rtlCol="0"/>
          <a:lstStyle>
            <a:defPPr>
              <a:defRPr lang="fr-FR"/>
            </a:defPPr>
          </a:lstStyle>
          <a:p>
            <a:pPr>
              <a:defRPr/>
            </a:pPr>
            <a:endParaRPr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 rtlCol="0"/>
          <a:lstStyle>
            <a:defPPr>
              <a:defRPr lang="fr-FR"/>
            </a:defPPr>
          </a:lstStyle>
          <a:p>
            <a:pPr>
              <a:defRPr/>
            </a:pPr>
            <a:fld id="{A89C7E07-3C67-C64C-8DA0-0404F6303970}" type="slidenum">
              <a:rPr lang="fr-FR"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0435508" name="Espace réservé de l’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18800987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 rtlCol="0"/>
          <a:lstStyle>
            <a:defPPr>
              <a:defRPr lang="fr-FR"/>
            </a:defPPr>
          </a:lstStyle>
          <a:p>
            <a:pPr>
              <a:buNone/>
              <a:defRPr/>
            </a:pPr>
            <a:endParaRPr sz="1200" dirty="0"/>
          </a:p>
        </p:txBody>
      </p:sp>
      <p:sp>
        <p:nvSpPr>
          <p:cNvPr id="5550739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 rtlCol="0"/>
          <a:lstStyle>
            <a:defPPr>
              <a:defRPr lang="fr-FR"/>
            </a:defPPr>
          </a:lstStyle>
          <a:p>
            <a:pPr>
              <a:defRPr/>
            </a:pPr>
            <a:fld id="{BD4068C0-B06F-3006-26C3-DE8F0C3F86F1}" type="slidenum">
              <a:rPr lang="fr-FR"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Pascal - 1’30</a:t>
            </a:r>
            <a:endParaRPr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89C7E07-3C67-C64C-8DA0-0404F6303970}" type="slidenum">
              <a:rPr lang="fr-FR"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Pascal - 2’30 - Total des 3 diapos 5 minutes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3105562" name="Espace réservé de l’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565538361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 rtlCol="0"/>
          <a:lstStyle>
            <a:defPPr>
              <a:defRPr lang="fr-FR"/>
            </a:defPPr>
          </a:lstStyle>
          <a:p>
            <a:pPr lvl="0">
              <a:defRPr/>
            </a:pPr>
            <a:endParaRPr lang="fr-FR" sz="1200" b="0" i="0" u="none" strike="noStrike" cap="none" spc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0390210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 rtlCol="0"/>
          <a:lstStyle>
            <a:defPPr>
              <a:defRPr lang="fr-FR"/>
            </a:defPPr>
          </a:lstStyle>
          <a:p>
            <a:pPr>
              <a:defRPr/>
            </a:pPr>
            <a:fld id="{D3321C8C-5C9B-4505-09C6-F2BAD850BA3C}" type="slidenum">
              <a:rPr lang="fr-FR"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auto"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fr-FR" sz="6000" b="1" i="0" spc="1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Cliquez pour ajouter un titre </a:t>
            </a:r>
            <a:endParaRPr/>
          </a:p>
        </p:txBody>
      </p:sp>
      <p:grpSp>
        <p:nvGrpSpPr>
          <p:cNvPr id="9" name="Groupe 8"/>
          <p:cNvGrpSpPr/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orme libre 9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  <p:sp>
          <p:nvSpPr>
            <p:cNvPr id="11" name="Forme libre 10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  <p:sp>
          <p:nvSpPr>
            <p:cNvPr id="12" name="Forme libre 11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</p:grpSp>
      <p:cxnSp>
        <p:nvCxnSpPr>
          <p:cNvPr id="13" name="Connecteur droit 12"/>
          <p:cNvCxnSpPr>
            <a:cxnSpLocks/>
          </p:cNvCxnSpPr>
          <p:nvPr userDrawn="1"/>
        </p:nvCxnSpPr>
        <p:spPr bwMode="auto"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, contenu et tablea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 userDrawn="1"/>
        </p:nvGrpSpPr>
        <p:grpSpPr bwMode="auto">
          <a:xfrm rot="16199998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orme libre 13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  <p:sp>
          <p:nvSpPr>
            <p:cNvPr id="15" name="Forme libre 14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  <p:sp>
          <p:nvSpPr>
            <p:cNvPr id="17" name="Forme libre 15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</p:grpSp>
      <p:sp>
        <p:nvSpPr>
          <p:cNvPr id="1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fr-F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Cliquez pour ajouter un titre </a:t>
            </a:r>
            <a:endParaRPr/>
          </a:p>
        </p:txBody>
      </p:sp>
      <p:cxnSp>
        <p:nvCxnSpPr>
          <p:cNvPr id="4" name="Connecteur droit 3"/>
          <p:cNvCxnSpPr>
            <a:cxnSpLocks/>
          </p:cNvCxnSpPr>
          <p:nvPr userDrawn="1"/>
        </p:nvCxnSpPr>
        <p:spPr bwMode="auto"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Espace réservé du contenu 5"/>
          <p:cNvSpPr>
            <a:spLocks noGrp="1"/>
          </p:cNvSpPr>
          <p:nvPr>
            <p:ph sz="quarter" idx="14" hasCustomPrompt="1"/>
          </p:nvPr>
        </p:nvSpPr>
        <p:spPr bwMode="auto">
          <a:xfrm>
            <a:off x="603885" y="584005"/>
            <a:ext cx="2825115" cy="3999060"/>
          </a:xfrm>
        </p:spPr>
        <p:txBody>
          <a:bodyPr lIns="0" tIns="274320" rtlCol="0">
            <a:normAutofit/>
          </a:bodyPr>
          <a:lstStyle>
            <a:lvl1pPr marL="0" indent="0">
              <a:spcBef>
                <a:spcPts val="1800"/>
              </a:spcBef>
              <a:buFont typeface="Arial"/>
              <a:buNone/>
              <a:defRPr lang="fr-FR" sz="2000"/>
            </a:lvl1pPr>
            <a:lvl2pPr marL="457200" indent="0">
              <a:spcBef>
                <a:spcPts val="1800"/>
              </a:spcBef>
              <a:buNone/>
              <a:defRPr lang="fr-FR" sz="2000"/>
            </a:lvl2pPr>
            <a:lvl3pPr marL="914400" indent="0">
              <a:spcBef>
                <a:spcPts val="1800"/>
              </a:spcBef>
              <a:buNone/>
              <a:defRPr lang="fr-FR" sz="2000"/>
            </a:lvl3pPr>
            <a:lvl4pPr marL="1371600" indent="0">
              <a:spcBef>
                <a:spcPts val="1800"/>
              </a:spcBef>
              <a:buNone/>
              <a:defRPr lang="fr-FR" sz="2000"/>
            </a:lvl4pPr>
            <a:lvl5pPr marL="1828800" indent="0">
              <a:spcBef>
                <a:spcPts val="1800"/>
              </a:spcBef>
              <a:buNone/>
              <a:defRPr lang="fr-FR" sz="2000"/>
            </a:lvl5pPr>
          </a:lstStyle>
          <a:p>
            <a:pPr lvl="0">
              <a:defRPr/>
            </a:pPr>
            <a:r>
              <a:rPr lang="fr-FR"/>
              <a:t>Cliquer pour ajouter du contenu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 hasCustomPrompt="1"/>
          </p:nvPr>
        </p:nvSpPr>
        <p:spPr bwMode="auto">
          <a:xfrm>
            <a:off x="3670934" y="584005"/>
            <a:ext cx="7926705" cy="399906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fr-FR" sz="2000"/>
            </a:lvl1pPr>
            <a:lvl2pPr>
              <a:spcBef>
                <a:spcPts val="600"/>
              </a:spcBef>
              <a:defRPr lang="fr-FR" sz="2000"/>
            </a:lvl2pPr>
            <a:lvl3pPr>
              <a:spcBef>
                <a:spcPts val="1800"/>
              </a:spcBef>
              <a:defRPr lang="fr-FR" sz="2000"/>
            </a:lvl3pPr>
            <a:lvl4pPr>
              <a:spcBef>
                <a:spcPts val="1800"/>
              </a:spcBef>
              <a:defRPr lang="fr-FR" sz="2000"/>
            </a:lvl4pPr>
            <a:lvl5pPr>
              <a:spcBef>
                <a:spcPts val="1800"/>
              </a:spcBef>
              <a:defRPr lang="fr-FR" sz="2000"/>
            </a:lvl5pPr>
          </a:lstStyle>
          <a:p>
            <a:pPr lvl="0">
              <a:defRPr/>
            </a:pPr>
            <a:r>
              <a:rPr lang="fr-FR"/>
              <a:t>Cliquer pour ajouter du contenu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>
            <a:defPPr>
              <a:defRPr lang="fr-FR"/>
            </a:defPPr>
          </a:lstStyle>
          <a:p>
            <a:pPr>
              <a:defRPr/>
            </a:pPr>
            <a:fld id="{294A09A9-5501-47C1-A89A-A340965A2BE2}" type="slidenum">
              <a:rPr lang="fr-FR"/>
              <a:t>‹N°›</a:t>
            </a:fld>
            <a:endParaRPr lang="fr-FR">
              <a:latin typeface="+mn-lt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1"/>
          </p:nvPr>
        </p:nvSpPr>
        <p:spPr bwMode="auto"/>
        <p:txBody>
          <a:bodyPr rtlCol="0"/>
          <a:lstStyle>
            <a:defPPr>
              <a:defRPr lang="fr-FR"/>
            </a:defPPr>
          </a:lstStyle>
          <a:p>
            <a:pPr>
              <a:defRPr/>
            </a:pPr>
            <a:endParaRPr lang="fr-FR">
              <a:latin typeface="+mn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deux contenu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orme libre 4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  <p:sp>
          <p:nvSpPr>
            <p:cNvPr id="13" name="Forme libre 5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  <p:sp>
          <p:nvSpPr>
            <p:cNvPr id="14" name="Forme libre 7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</p:grpSp>
      <p:sp>
        <p:nvSpPr>
          <p:cNvPr id="1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fr-F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Cliquez pour ajouter un titre </a:t>
            </a:r>
            <a:endParaRPr/>
          </a:p>
        </p:txBody>
      </p:sp>
      <p:cxnSp>
        <p:nvCxnSpPr>
          <p:cNvPr id="4" name="Connecteur droit 3"/>
          <p:cNvCxnSpPr>
            <a:cxnSpLocks/>
          </p:cNvCxnSpPr>
          <p:nvPr userDrawn="1"/>
        </p:nvCxnSpPr>
        <p:spPr bwMode="auto"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Espace réservé du contenu 5"/>
          <p:cNvSpPr>
            <a:spLocks noGrp="1"/>
          </p:cNvSpPr>
          <p:nvPr>
            <p:ph sz="quarter" idx="13" hasCustomPrompt="1"/>
          </p:nvPr>
        </p:nvSpPr>
        <p:spPr bwMode="auto">
          <a:xfrm>
            <a:off x="595523" y="2676525"/>
            <a:ext cx="5746750" cy="359747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fr-FR" sz="2000"/>
            </a:lvl1pPr>
            <a:lvl2pPr>
              <a:spcBef>
                <a:spcPts val="600"/>
              </a:spcBef>
              <a:defRPr lang="fr-FR" sz="2000"/>
            </a:lvl2pPr>
            <a:lvl3pPr>
              <a:spcBef>
                <a:spcPts val="1800"/>
              </a:spcBef>
              <a:defRPr lang="fr-FR" sz="2000"/>
            </a:lvl3pPr>
            <a:lvl4pPr>
              <a:spcBef>
                <a:spcPts val="1800"/>
              </a:spcBef>
              <a:defRPr lang="fr-FR" sz="2000"/>
            </a:lvl4pPr>
            <a:lvl5pPr>
              <a:spcBef>
                <a:spcPts val="1800"/>
              </a:spcBef>
              <a:defRPr lang="fr-FR" sz="2000"/>
            </a:lvl5pPr>
          </a:lstStyle>
          <a:p>
            <a:pPr lvl="0">
              <a:defRPr/>
            </a:pPr>
            <a:r>
              <a:rPr lang="fr-FR"/>
              <a:t>Cliquer pour ajouter du contenu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4" hasCustomPrompt="1"/>
          </p:nvPr>
        </p:nvSpPr>
        <p:spPr bwMode="auto">
          <a:xfrm>
            <a:off x="7620000" y="2676525"/>
            <a:ext cx="3947160" cy="3597470"/>
          </a:xfrm>
        </p:spPr>
        <p:txBody>
          <a:bodyPr lIns="0" rtlCol="0">
            <a:normAutofit/>
          </a:bodyPr>
          <a:lstStyle>
            <a:lvl1pPr marL="342900" indent="-342900">
              <a:spcBef>
                <a:spcPts val="1800"/>
              </a:spcBef>
              <a:buFont typeface="Arial"/>
              <a:buChar char="•"/>
              <a:defRPr lang="fr-FR" sz="2000"/>
            </a:lvl1pPr>
            <a:lvl2pPr>
              <a:spcBef>
                <a:spcPts val="1800"/>
              </a:spcBef>
              <a:defRPr lang="fr-FR" sz="2000"/>
            </a:lvl2pPr>
            <a:lvl3pPr>
              <a:spcBef>
                <a:spcPts val="1800"/>
              </a:spcBef>
              <a:defRPr lang="fr-FR" sz="2000"/>
            </a:lvl3pPr>
            <a:lvl4pPr>
              <a:spcBef>
                <a:spcPts val="1800"/>
              </a:spcBef>
              <a:defRPr lang="fr-FR" sz="2000"/>
            </a:lvl4pPr>
            <a:lvl5pPr>
              <a:spcBef>
                <a:spcPts val="1800"/>
              </a:spcBef>
              <a:defRPr lang="fr-FR" sz="2000"/>
            </a:lvl5pPr>
          </a:lstStyle>
          <a:p>
            <a:pPr lvl="0">
              <a:defRPr/>
            </a:pPr>
            <a:r>
              <a:rPr lang="fr-FR"/>
              <a:t>Cliquer pour ajouter du contenu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1"/>
          </p:nvPr>
        </p:nvSpPr>
        <p:spPr bwMode="auto"/>
        <p:txBody>
          <a:bodyPr rtlCol="0"/>
          <a:lstStyle>
            <a:defPPr>
              <a:defRPr lang="fr-FR"/>
            </a:defPPr>
          </a:lstStyle>
          <a:p>
            <a:pPr>
              <a:defRPr/>
            </a:pPr>
            <a:endParaRPr lang="fr-FR">
              <a:latin typeface="+mn-lt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>
            <a:defPPr>
              <a:defRPr lang="fr-FR"/>
            </a:defPPr>
          </a:lstStyle>
          <a:p>
            <a:pPr>
              <a:defRPr/>
            </a:pPr>
            <a:fld id="{294A09A9-5501-47C1-A89A-A340965A2BE2}" type="slidenum">
              <a:rPr lang="fr-FR"/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ableau 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202399"/>
            <a:ext cx="10972800" cy="157032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fr-F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Cliquez pour ajouter un titre </a:t>
            </a:r>
            <a:endParaRPr/>
          </a:p>
        </p:txBody>
      </p:sp>
      <p:sp>
        <p:nvSpPr>
          <p:cNvPr id="9" name="Espace réservé du tableau 2"/>
          <p:cNvSpPr>
            <a:spLocks noGrp="1"/>
          </p:cNvSpPr>
          <p:nvPr>
            <p:ph type="tbl" sz="quarter" idx="10"/>
          </p:nvPr>
        </p:nvSpPr>
        <p:spPr bwMode="auto">
          <a:xfrm>
            <a:off x="594360" y="2628629"/>
            <a:ext cx="10972800" cy="3636740"/>
          </a:xfrm>
        </p:spPr>
        <p:txBody>
          <a:bodyPr rtlCol="0">
            <a:noAutofit/>
          </a:bodyPr>
          <a:lstStyle>
            <a:lvl1pPr>
              <a:defRPr lang="fr-FR"/>
            </a:lvl1pPr>
          </a:lstStyle>
          <a:p>
            <a:pPr>
              <a:defRPr/>
            </a:pPr>
            <a:r>
              <a:rPr lang="fr-FR"/>
              <a:t>Cliquez sur l'icône pour ajouter un tableau</a:t>
            </a:r>
            <a:endParaRPr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>
            <a:defPPr>
              <a:defRPr lang="fr-FR"/>
            </a:defPPr>
          </a:lstStyle>
          <a:p>
            <a:pPr>
              <a:defRPr/>
            </a:pPr>
            <a:fld id="{294A09A9-5501-47C1-A89A-A340965A2BE2}" type="slidenum">
              <a:rPr lang="fr-FR"/>
              <a:t>‹N°›</a:t>
            </a:fld>
            <a:endParaRPr lang="fr-FR">
              <a:latin typeface="+mn-lt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1"/>
          </p:nvPr>
        </p:nvSpPr>
        <p:spPr bwMode="auto"/>
        <p:txBody>
          <a:bodyPr rtlCol="0"/>
          <a:lstStyle>
            <a:defPPr>
              <a:defRPr lang="fr-FR"/>
            </a:defPPr>
          </a:lstStyle>
          <a:p>
            <a:pPr>
              <a:defRPr/>
            </a:pPr>
            <a:endParaRPr lang="fr-FR">
              <a:latin typeface="+mn-lt"/>
            </a:endParaRPr>
          </a:p>
        </p:txBody>
      </p:sp>
      <p:cxnSp>
        <p:nvCxnSpPr>
          <p:cNvPr id="4" name="Connecteur droit 3"/>
          <p:cNvCxnSpPr>
            <a:cxnSpLocks/>
          </p:cNvCxnSpPr>
          <p:nvPr userDrawn="1"/>
        </p:nvCxnSpPr>
        <p:spPr bwMode="auto"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auto"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fr-FR" sz="6000" b="1" i="0" spc="1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Cliquez pour ajouter un titre </a:t>
            </a:r>
            <a:endParaRPr/>
          </a:p>
        </p:txBody>
      </p:sp>
      <p:grpSp>
        <p:nvGrpSpPr>
          <p:cNvPr id="9" name="Groupe 8"/>
          <p:cNvGrpSpPr/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orme libre 9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  <p:sp>
          <p:nvSpPr>
            <p:cNvPr id="11" name="Forme libre 10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  <p:sp>
          <p:nvSpPr>
            <p:cNvPr id="12" name="Forme libre 11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</p:grpSp>
      <p:sp>
        <p:nvSpPr>
          <p:cNvPr id="18" name="Espace réservé du texte 29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94360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fr-FR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fr-FR" sz="4000"/>
            </a:lvl2pPr>
            <a:lvl3pPr>
              <a:defRPr lang="fr-FR" sz="4000"/>
            </a:lvl3pPr>
            <a:lvl4pPr>
              <a:defRPr lang="fr-FR" sz="4000"/>
            </a:lvl4pPr>
            <a:lvl5pPr>
              <a:defRPr lang="fr-FR" sz="4000"/>
            </a:lvl5pPr>
          </a:lstStyle>
          <a:p>
            <a:pPr lvl="0">
              <a:defRPr/>
            </a:pPr>
            <a:r>
              <a:rPr lang="fr-FR"/>
              <a:t>Cliquer pour ajouter du texte</a:t>
            </a:r>
            <a:endParaRPr/>
          </a:p>
        </p:txBody>
      </p:sp>
      <p:cxnSp>
        <p:nvCxnSpPr>
          <p:cNvPr id="4" name="Connecteur droit 3"/>
          <p:cNvCxnSpPr>
            <a:cxnSpLocks/>
          </p:cNvCxnSpPr>
          <p:nvPr userDrawn="1"/>
        </p:nvCxnSpPr>
        <p:spPr bwMode="auto"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Ordre du jour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 userDrawn="1"/>
        </p:nvGrpSpPr>
        <p:grpSpPr bwMode="auto"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Forme automatique 24"/>
            <p:cNvSpPr/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 extrusionOk="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  <p:sp>
          <p:nvSpPr>
            <p:cNvPr id="8" name="Forme libre 7"/>
            <p:cNvSpPr/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 extrusionOk="0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  <p:sp>
          <p:nvSpPr>
            <p:cNvPr id="9" name="Forme libre 8"/>
            <p:cNvSpPr/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 extrusionOk="0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  <p:sp>
          <p:nvSpPr>
            <p:cNvPr id="10" name="Forme libre 9"/>
            <p:cNvSpPr/>
            <p:nvPr/>
          </p:nvSpPr>
          <p:spPr bwMode="auto">
            <a:xfrm>
              <a:off x="7076886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 extrusionOk="0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  <p:sp>
          <p:nvSpPr>
            <p:cNvPr id="11" name="Forme libre 10"/>
            <p:cNvSpPr/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 extrusionOk="0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</p:grp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189572"/>
            <a:ext cx="6787746" cy="159350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fr-FR" sz="4400" b="1" i="0" spc="50">
                <a:latin typeface="+mj-lt"/>
              </a:defRPr>
            </a:lvl1pPr>
          </a:lstStyle>
          <a:p>
            <a:pPr>
              <a:defRPr/>
            </a:pPr>
            <a:r>
              <a:rPr lang="fr-FR"/>
              <a:t>Cliquez pour ajouter un titre </a:t>
            </a:r>
            <a:endParaRPr/>
          </a:p>
        </p:txBody>
      </p:sp>
      <p:sp>
        <p:nvSpPr>
          <p:cNvPr id="2" name="Espace réservé du contenu 5"/>
          <p:cNvSpPr>
            <a:spLocks noGrp="1"/>
          </p:cNvSpPr>
          <p:nvPr>
            <p:ph sz="quarter" idx="13" hasCustomPrompt="1"/>
          </p:nvPr>
        </p:nvSpPr>
        <p:spPr bwMode="auto">
          <a:xfrm>
            <a:off x="594358" y="2281918"/>
            <a:ext cx="6787746" cy="370851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/>
              <a:buChar char="•"/>
              <a:defRPr lang="fr-FR" sz="2400" b="1" i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lang="fr-FR" sz="2000"/>
            </a:lvl2pPr>
            <a:lvl3pPr indent="-283464">
              <a:spcBef>
                <a:spcPts val="1800"/>
              </a:spcBef>
              <a:defRPr lang="fr-FR" sz="2000"/>
            </a:lvl3pPr>
            <a:lvl4pPr indent="-283464">
              <a:spcBef>
                <a:spcPts val="1800"/>
              </a:spcBef>
              <a:defRPr lang="fr-FR" sz="2000"/>
            </a:lvl4pPr>
            <a:lvl5pPr indent="-283464">
              <a:spcBef>
                <a:spcPts val="1800"/>
              </a:spcBef>
              <a:defRPr lang="fr-FR" sz="2000"/>
            </a:lvl5pPr>
          </a:lstStyle>
          <a:p>
            <a:pPr lvl="0">
              <a:defRPr/>
            </a:pPr>
            <a:r>
              <a:rPr lang="fr-FR"/>
              <a:t>Cliquer pour ajouter du contenu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3" name="Espace réservé du numéro de diapositive 42"/>
          <p:cNvSpPr>
            <a:spLocks noGrp="1"/>
          </p:cNvSpPr>
          <p:nvPr>
            <p:ph type="sldNum" sz="quarter" idx="26"/>
          </p:nvPr>
        </p:nvSpPr>
        <p:spPr bwMode="auto"/>
        <p:txBody>
          <a:bodyPr rtlCol="0"/>
          <a:lstStyle>
            <a:defPPr>
              <a:defRPr lang="fr-FR"/>
            </a:defPPr>
          </a:lstStyle>
          <a:p>
            <a:pPr>
              <a:defRPr/>
            </a:pPr>
            <a:fld id="{294A09A9-5501-47C1-A89A-A340965A2BE2}" type="slidenum">
              <a:rPr lang="fr-FR"/>
              <a:t>‹N°›</a:t>
            </a:fld>
            <a:endParaRPr lang="fr-FR">
              <a:latin typeface="+mn-lt"/>
            </a:endParaRPr>
          </a:p>
        </p:txBody>
      </p:sp>
      <p:sp>
        <p:nvSpPr>
          <p:cNvPr id="42" name="Espace réservé de la date 41"/>
          <p:cNvSpPr>
            <a:spLocks noGrp="1"/>
          </p:cNvSpPr>
          <p:nvPr>
            <p:ph type="dt" sz="half" idx="25"/>
          </p:nvPr>
        </p:nvSpPr>
        <p:spPr bwMode="auto"/>
        <p:txBody>
          <a:bodyPr rtlCol="0"/>
          <a:lstStyle>
            <a:defPPr>
              <a:defRPr lang="fr-FR"/>
            </a:defPPr>
          </a:lstStyle>
          <a:p>
            <a:pPr>
              <a:defRPr/>
            </a:pPr>
            <a:endParaRPr lang="fr-FR">
              <a:latin typeface="+mn-lt"/>
            </a:endParaRPr>
          </a:p>
        </p:txBody>
      </p:sp>
      <p:cxnSp>
        <p:nvCxnSpPr>
          <p:cNvPr id="4" name="Connecteur droit 3"/>
          <p:cNvCxnSpPr>
            <a:cxnSpLocks/>
          </p:cNvCxnSpPr>
          <p:nvPr userDrawn="1"/>
        </p:nvCxnSpPr>
        <p:spPr bwMode="auto"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de la 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’image 3"/>
          <p:cNvSpPr>
            <a:spLocks noGrp="1"/>
          </p:cNvSpPr>
          <p:nvPr>
            <p:ph type="pic" sz="quarter" idx="13"/>
          </p:nvPr>
        </p:nvSpPr>
        <p:spPr bwMode="auto"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 extrusionOk="0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 rtlCol="0">
            <a:noAutofit/>
          </a:bodyPr>
          <a:lstStyle>
            <a:lvl1pPr marL="0" indent="0" algn="ctr">
              <a:buNone/>
              <a:defRPr lang="fr-FR" sz="2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Cliquez sur l'icône pour ajouter une image</a:t>
            </a:r>
            <a:endParaRPr/>
          </a:p>
        </p:txBody>
      </p:sp>
      <p:sp>
        <p:nvSpPr>
          <p:cNvPr id="18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fr-FR" sz="6000" b="1" i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Cliquez pour ajouter un titre </a:t>
            </a:r>
            <a:endParaRPr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auto"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fr-FR" sz="6000" b="1" i="0" spc="1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Cliquez pour ajouter un titre </a:t>
            </a:r>
            <a:endParaRPr/>
          </a:p>
        </p:txBody>
      </p:sp>
      <p:sp>
        <p:nvSpPr>
          <p:cNvPr id="6" name="Espace réservé d’image 5"/>
          <p:cNvSpPr>
            <a:spLocks noGrp="1"/>
          </p:cNvSpPr>
          <p:nvPr>
            <p:ph type="pic" sz="quarter" idx="12" hasCustomPrompt="1"/>
          </p:nvPr>
        </p:nvSpPr>
        <p:spPr bwMode="auto">
          <a:xfrm>
            <a:off x="0" y="-11113"/>
            <a:ext cx="5791200" cy="6880226"/>
          </a:xfrm>
        </p:spPr>
        <p:txBody>
          <a:bodyPr rtlCol="0">
            <a:normAutofit/>
          </a:bodyPr>
          <a:lstStyle>
            <a:lvl1pPr marL="0" indent="0" algn="ctr">
              <a:buNone/>
              <a:defRPr lang="fr-FR" sz="2000"/>
            </a:lvl1pPr>
          </a:lstStyle>
          <a:p>
            <a:pPr>
              <a:defRPr/>
            </a:pPr>
            <a:r>
              <a:rPr lang="fr-FR"/>
              <a:t>Cliquez sur l’icône pour ajouter une image</a:t>
            </a:r>
            <a:endParaRPr/>
          </a:p>
        </p:txBody>
      </p:sp>
      <p:sp>
        <p:nvSpPr>
          <p:cNvPr id="18" name="Espace réservé du texte 29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299835" y="456860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fr-FR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fr-FR" sz="4000"/>
            </a:lvl2pPr>
            <a:lvl3pPr>
              <a:defRPr lang="fr-FR" sz="4000"/>
            </a:lvl3pPr>
            <a:lvl4pPr>
              <a:defRPr lang="fr-FR" sz="4000"/>
            </a:lvl4pPr>
            <a:lvl5pPr>
              <a:defRPr lang="fr-FR" sz="4000"/>
            </a:lvl5pPr>
          </a:lstStyle>
          <a:p>
            <a:pPr lvl="0">
              <a:defRPr/>
            </a:pPr>
            <a:r>
              <a:rPr lang="fr-FR"/>
              <a:t>Cliquer pour ajouter du texte</a:t>
            </a:r>
            <a:endParaRPr/>
          </a:p>
        </p:txBody>
      </p:sp>
      <p:cxnSp>
        <p:nvCxnSpPr>
          <p:cNvPr id="7" name="Connecteur droit 6"/>
          <p:cNvCxnSpPr>
            <a:cxnSpLocks/>
          </p:cNvCxnSpPr>
          <p:nvPr userDrawn="1"/>
        </p:nvCxnSpPr>
        <p:spPr bwMode="auto"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Résumé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>
            <a:cxnSpLocks/>
          </p:cNvCxnSpPr>
          <p:nvPr userDrawn="1"/>
        </p:nvCxnSpPr>
        <p:spPr bwMode="auto"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 userDrawn="1"/>
        </p:nvGrpSpPr>
        <p:grpSpPr bwMode="auto">
          <a:xfrm rot="16199998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orme libre 19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  <p:sp>
          <p:nvSpPr>
            <p:cNvPr id="12" name="Forme libre 20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  <p:sp>
          <p:nvSpPr>
            <p:cNvPr id="13" name="Forme libre 21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</p:grpSp>
      <p:sp>
        <p:nvSpPr>
          <p:cNvPr id="32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fr-FR" sz="4400" b="1" i="0">
                <a:latin typeface="+mj-lt"/>
              </a:defRPr>
            </a:lvl1pPr>
          </a:lstStyle>
          <a:p>
            <a:pPr>
              <a:defRPr/>
            </a:pPr>
            <a:r>
              <a:rPr lang="fr-FR"/>
              <a:t>Cliquez pour ajouter un titre </a:t>
            </a:r>
            <a:endParaRPr/>
          </a:p>
        </p:txBody>
      </p:sp>
      <p:sp>
        <p:nvSpPr>
          <p:cNvPr id="2" name="Espace réservé du contenu 5"/>
          <p:cNvSpPr>
            <a:spLocks noGrp="1"/>
          </p:cNvSpPr>
          <p:nvPr>
            <p:ph sz="quarter" idx="13" hasCustomPrompt="1"/>
          </p:nvPr>
        </p:nvSpPr>
        <p:spPr bwMode="auto">
          <a:xfrm>
            <a:off x="3657600" y="2282008"/>
            <a:ext cx="7810500" cy="3699328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800"/>
              </a:spcBef>
              <a:buFont typeface="Arial"/>
              <a:buChar char="•"/>
              <a:defRPr lang="fr-FR" sz="2000"/>
            </a:lvl1pPr>
            <a:lvl2pPr indent="-283464">
              <a:spcBef>
                <a:spcPts val="1800"/>
              </a:spcBef>
              <a:defRPr lang="fr-FR" sz="2000"/>
            </a:lvl2pPr>
            <a:lvl3pPr indent="-283464">
              <a:spcBef>
                <a:spcPts val="1800"/>
              </a:spcBef>
              <a:defRPr lang="fr-FR" sz="2000"/>
            </a:lvl3pPr>
            <a:lvl4pPr indent="-283464">
              <a:spcBef>
                <a:spcPts val="1800"/>
              </a:spcBef>
              <a:defRPr lang="fr-FR" sz="2000"/>
            </a:lvl4pPr>
            <a:lvl5pPr indent="-283464">
              <a:spcBef>
                <a:spcPts val="1800"/>
              </a:spcBef>
              <a:defRPr lang="fr-FR" sz="2000"/>
            </a:lvl5pPr>
          </a:lstStyle>
          <a:p>
            <a:pPr lvl="0">
              <a:defRPr/>
            </a:pPr>
            <a:r>
              <a:rPr lang="fr-FR"/>
              <a:t>Cliquer pour ajouter du contenu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2"/>
          </p:nvPr>
        </p:nvSpPr>
        <p:spPr bwMode="auto"/>
        <p:txBody>
          <a:bodyPr rtlCol="0"/>
          <a:lstStyle>
            <a:defPPr>
              <a:defRPr lang="fr-FR"/>
            </a:defPPr>
          </a:lstStyle>
          <a:p>
            <a:pPr>
              <a:defRPr/>
            </a:pPr>
            <a:fld id="{294A09A9-5501-47C1-A89A-A340965A2BE2}" type="slidenum">
              <a:rPr lang="fr-FR"/>
              <a:t>‹N°›</a:t>
            </a:fld>
            <a:endParaRPr lang="fr-FR">
              <a:latin typeface="+mn-lt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1"/>
          </p:nvPr>
        </p:nvSpPr>
        <p:spPr bwMode="auto"/>
        <p:txBody>
          <a:bodyPr rtlCol="0"/>
          <a:lstStyle>
            <a:defPPr>
              <a:defRPr lang="fr-FR"/>
            </a:defPPr>
          </a:lstStyle>
          <a:p>
            <a:pPr>
              <a:defRPr/>
            </a:pPr>
            <a:endParaRPr lang="fr-FR">
              <a:latin typeface="+mn-lt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auto"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fr-FR" sz="6000" b="1" i="0" spc="1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Cliquez pour ajouter un titre </a:t>
            </a:r>
            <a:endParaRPr/>
          </a:p>
        </p:txBody>
      </p:sp>
      <p:grpSp>
        <p:nvGrpSpPr>
          <p:cNvPr id="9" name="Groupe 8"/>
          <p:cNvGrpSpPr/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orme libre 9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  <p:sp>
          <p:nvSpPr>
            <p:cNvPr id="11" name="Forme libre 10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  <p:sp>
          <p:nvSpPr>
            <p:cNvPr id="12" name="Forme libre 11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</p:grpSp>
      <p:cxnSp>
        <p:nvCxnSpPr>
          <p:cNvPr id="13" name="Connecteur droit 12"/>
          <p:cNvCxnSpPr>
            <a:cxnSpLocks/>
          </p:cNvCxnSpPr>
          <p:nvPr userDrawn="1"/>
        </p:nvCxnSpPr>
        <p:spPr bwMode="auto"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Espace réservé du texte 29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09904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fr-FR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fr-FR" sz="4000"/>
            </a:lvl2pPr>
            <a:lvl3pPr>
              <a:defRPr lang="fr-FR" sz="4000"/>
            </a:lvl3pPr>
            <a:lvl4pPr>
              <a:defRPr lang="fr-FR" sz="4000"/>
            </a:lvl4pPr>
            <a:lvl5pPr>
              <a:defRPr lang="fr-FR" sz="4000"/>
            </a:lvl5pPr>
          </a:lstStyle>
          <a:p>
            <a:pPr lvl="0">
              <a:defRPr/>
            </a:pPr>
            <a:r>
              <a:rPr lang="fr-FR"/>
              <a:t>Cliquer pour ajouter du texte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deux contenus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orme libre 4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  <p:sp>
          <p:nvSpPr>
            <p:cNvPr id="13" name="Forme libre 5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  <p:sp>
          <p:nvSpPr>
            <p:cNvPr id="14" name="Forme libre 7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</p:grpSp>
      <p:sp>
        <p:nvSpPr>
          <p:cNvPr id="1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fr-F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Cliquez pour ajouter un titre </a:t>
            </a:r>
            <a:endParaRPr/>
          </a:p>
        </p:txBody>
      </p:sp>
      <p:sp>
        <p:nvSpPr>
          <p:cNvPr id="2" name="Espace réservé du contenu 5"/>
          <p:cNvSpPr>
            <a:spLocks noGrp="1"/>
          </p:cNvSpPr>
          <p:nvPr>
            <p:ph sz="quarter" idx="15" hasCustomPrompt="1"/>
          </p:nvPr>
        </p:nvSpPr>
        <p:spPr bwMode="auto">
          <a:xfrm>
            <a:off x="594360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/>
              <a:buNone/>
              <a:defRPr lang="fr-FR" sz="2000"/>
            </a:lvl1pPr>
            <a:lvl2pPr marL="283464" indent="-283464">
              <a:spcBef>
                <a:spcPts val="1800"/>
              </a:spcBef>
              <a:defRPr lang="fr-FR" sz="2000"/>
            </a:lvl2pPr>
            <a:lvl3pPr marL="594360" indent="-283464">
              <a:spcBef>
                <a:spcPts val="1800"/>
              </a:spcBef>
              <a:defRPr lang="fr-FR" sz="2000"/>
            </a:lvl3pPr>
            <a:lvl4pPr marL="822960" indent="-283464">
              <a:spcBef>
                <a:spcPts val="1800"/>
              </a:spcBef>
              <a:defRPr lang="fr-FR" sz="2000"/>
            </a:lvl4pPr>
            <a:lvl5pPr marL="1005840" indent="-283464">
              <a:spcBef>
                <a:spcPts val="1800"/>
              </a:spcBef>
              <a:defRPr lang="fr-FR" sz="2000"/>
            </a:lvl5pPr>
          </a:lstStyle>
          <a:p>
            <a:pPr lvl="0">
              <a:defRPr/>
            </a:pPr>
            <a:r>
              <a:rPr lang="fr-FR"/>
              <a:t>Cliquer pour ajouter du contenu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3" name="Espace réservé du contenu 5"/>
          <p:cNvSpPr>
            <a:spLocks noGrp="1"/>
          </p:cNvSpPr>
          <p:nvPr>
            <p:ph sz="quarter" idx="16" hasCustomPrompt="1"/>
          </p:nvPr>
        </p:nvSpPr>
        <p:spPr bwMode="auto">
          <a:xfrm>
            <a:off x="5881898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/>
              <a:buNone/>
              <a:defRPr lang="fr-FR" sz="2000"/>
            </a:lvl1pPr>
            <a:lvl2pPr marL="283464" indent="-283464">
              <a:spcBef>
                <a:spcPts val="1800"/>
              </a:spcBef>
              <a:defRPr lang="fr-FR" sz="2000"/>
            </a:lvl2pPr>
            <a:lvl3pPr marL="548640" indent="-283464">
              <a:spcBef>
                <a:spcPts val="1800"/>
              </a:spcBef>
              <a:defRPr lang="fr-FR" sz="2000"/>
            </a:lvl3pPr>
            <a:lvl4pPr marL="822960" indent="-283464">
              <a:spcBef>
                <a:spcPts val="1800"/>
              </a:spcBef>
              <a:defRPr lang="fr-FR" sz="2000"/>
            </a:lvl4pPr>
            <a:lvl5pPr marL="1005840" indent="-283464">
              <a:spcBef>
                <a:spcPts val="1800"/>
              </a:spcBef>
              <a:defRPr lang="fr-FR" sz="2000"/>
            </a:lvl5pPr>
          </a:lstStyle>
          <a:p>
            <a:pPr lvl="0">
              <a:defRPr/>
            </a:pPr>
            <a:r>
              <a:rPr lang="fr-FR"/>
              <a:t>Cliquer pour ajouter du contenu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>
            <a:defPPr>
              <a:defRPr lang="fr-FR"/>
            </a:defPPr>
          </a:lstStyle>
          <a:p>
            <a:pPr>
              <a:defRPr/>
            </a:pPr>
            <a:fld id="{294A09A9-5501-47C1-A89A-A340965A2BE2}" type="slidenum">
              <a:rPr lang="fr-FR"/>
              <a:t>‹N°›</a:t>
            </a:fld>
            <a:endParaRPr lang="fr-FR">
              <a:latin typeface="+mn-lt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1"/>
          </p:nvPr>
        </p:nvSpPr>
        <p:spPr bwMode="auto"/>
        <p:txBody>
          <a:bodyPr rtlCol="0"/>
          <a:lstStyle>
            <a:defPPr>
              <a:defRPr lang="fr-FR"/>
            </a:defPPr>
          </a:lstStyle>
          <a:p>
            <a:pPr>
              <a:defRPr/>
            </a:pPr>
            <a:endParaRPr lang="fr-FR">
              <a:latin typeface="+mn-lt"/>
            </a:endParaRPr>
          </a:p>
        </p:txBody>
      </p:sp>
      <p:cxnSp>
        <p:nvCxnSpPr>
          <p:cNvPr id="4" name="Connecteur droit 3"/>
          <p:cNvCxnSpPr>
            <a:cxnSpLocks/>
          </p:cNvCxnSpPr>
          <p:nvPr userDrawn="1"/>
        </p:nvCxnSpPr>
        <p:spPr bwMode="auto"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contenu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 userDrawn="1"/>
        </p:nvGrpSpPr>
        <p:grpSpPr bwMode="auto"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Forme automatique 24"/>
            <p:cNvSpPr/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 extrusionOk="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  <p:sp>
          <p:nvSpPr>
            <p:cNvPr id="13" name="Forme libre 7"/>
            <p:cNvSpPr/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 extrusionOk="0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  <p:sp>
          <p:nvSpPr>
            <p:cNvPr id="14" name="Forme libre 8"/>
            <p:cNvSpPr/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 extrusionOk="0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  <p:sp>
          <p:nvSpPr>
            <p:cNvPr id="18" name="Forme libre 9"/>
            <p:cNvSpPr/>
            <p:nvPr/>
          </p:nvSpPr>
          <p:spPr bwMode="auto">
            <a:xfrm>
              <a:off x="7076886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 extrusionOk="0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  <p:sp>
          <p:nvSpPr>
            <p:cNvPr id="19" name="Forme libre 10"/>
            <p:cNvSpPr/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 extrusionOk="0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</p:grpSp>
      <p:sp>
        <p:nvSpPr>
          <p:cNvPr id="1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fr-F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Cliquez pour ajouter un titre </a:t>
            </a:r>
            <a:endParaRPr/>
          </a:p>
        </p:txBody>
      </p:sp>
      <p:cxnSp>
        <p:nvCxnSpPr>
          <p:cNvPr id="4" name="Connecteur droit 3"/>
          <p:cNvCxnSpPr>
            <a:cxnSpLocks/>
          </p:cNvCxnSpPr>
          <p:nvPr userDrawn="1"/>
        </p:nvCxnSpPr>
        <p:spPr bwMode="auto"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Espace réservé du contenu 5"/>
          <p:cNvSpPr>
            <a:spLocks noGrp="1"/>
          </p:cNvSpPr>
          <p:nvPr>
            <p:ph sz="quarter" idx="14" hasCustomPrompt="1"/>
          </p:nvPr>
        </p:nvSpPr>
        <p:spPr bwMode="auto">
          <a:xfrm>
            <a:off x="603885" y="457201"/>
            <a:ext cx="5198269" cy="2305050"/>
          </a:xfrm>
        </p:spPr>
        <p:txBody>
          <a:bodyPr lIns="0" tIns="274320" rtlCol="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lang="fr-FR"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lang="fr-FR"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lang="fr-FR" sz="2000"/>
            </a:lvl3pPr>
            <a:lvl4pPr marL="1371600" indent="0">
              <a:spcBef>
                <a:spcPts val="1800"/>
              </a:spcBef>
              <a:buFont typeface="+mj-lt"/>
              <a:buNone/>
              <a:defRPr lang="fr-FR"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lang="fr-FR" sz="2000"/>
            </a:lvl5pPr>
          </a:lstStyle>
          <a:p>
            <a:pPr lvl="0">
              <a:defRPr/>
            </a:pPr>
            <a:r>
              <a:rPr lang="fr-FR"/>
              <a:t>Cliquer pour ajouter du contenu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endParaRPr lang="fr-FR"/>
          </a:p>
        </p:txBody>
      </p:sp>
      <p:sp>
        <p:nvSpPr>
          <p:cNvPr id="2" name="Espace réservé du contenu 5"/>
          <p:cNvSpPr>
            <a:spLocks noGrp="1"/>
          </p:cNvSpPr>
          <p:nvPr>
            <p:ph sz="quarter" idx="15" hasCustomPrompt="1"/>
          </p:nvPr>
        </p:nvSpPr>
        <p:spPr bwMode="auto">
          <a:xfrm>
            <a:off x="594360" y="2810595"/>
            <a:ext cx="5198269" cy="3319513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/>
              <a:buNone/>
              <a:defRPr lang="fr-FR" sz="2000"/>
            </a:lvl1pPr>
            <a:lvl2pPr marL="283464" indent="-283464">
              <a:spcBef>
                <a:spcPts val="1800"/>
              </a:spcBef>
              <a:defRPr lang="fr-FR" sz="2000"/>
            </a:lvl2pPr>
            <a:lvl3pPr marL="548640" indent="-283464">
              <a:spcBef>
                <a:spcPts val="1800"/>
              </a:spcBef>
              <a:defRPr lang="fr-FR" sz="2000"/>
            </a:lvl3pPr>
            <a:lvl4pPr marL="822960" indent="-283464">
              <a:spcBef>
                <a:spcPts val="1800"/>
              </a:spcBef>
              <a:defRPr lang="fr-FR" sz="2000"/>
            </a:lvl4pPr>
            <a:lvl5pPr marL="1005840" indent="-283464">
              <a:spcBef>
                <a:spcPts val="1800"/>
              </a:spcBef>
              <a:defRPr lang="fr-FR" sz="2000"/>
            </a:lvl5pPr>
          </a:lstStyle>
          <a:p>
            <a:pPr lvl="0">
              <a:defRPr/>
            </a:pPr>
            <a:r>
              <a:rPr lang="fr-FR"/>
              <a:t>Cliquer pour ajouter du contenu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>
            <a:defPPr>
              <a:defRPr lang="fr-FR"/>
            </a:defPPr>
          </a:lstStyle>
          <a:p>
            <a:pPr>
              <a:defRPr/>
            </a:pPr>
            <a:fld id="{294A09A9-5501-47C1-A89A-A340965A2BE2}" type="slidenum">
              <a:rPr lang="fr-FR"/>
              <a:t>‹N°›</a:t>
            </a:fld>
            <a:endParaRPr lang="fr-FR">
              <a:latin typeface="+mn-lt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1"/>
          </p:nvPr>
        </p:nvSpPr>
        <p:spPr bwMode="auto"/>
        <p:txBody>
          <a:bodyPr rtlCol="0"/>
          <a:lstStyle>
            <a:defPPr>
              <a:defRPr lang="fr-FR"/>
            </a:defPPr>
          </a:lstStyle>
          <a:p>
            <a:pPr>
              <a:defRPr/>
            </a:pPr>
            <a:endParaRPr lang="fr-FR">
              <a:latin typeface="+mn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, contenu et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fr-F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Cliquez pour ajouter un titre </a:t>
            </a:r>
            <a:endParaRPr/>
          </a:p>
        </p:txBody>
      </p:sp>
      <p:sp>
        <p:nvSpPr>
          <p:cNvPr id="3" name="Espace réservé du contenu 5"/>
          <p:cNvSpPr>
            <a:spLocks noGrp="1"/>
          </p:cNvSpPr>
          <p:nvPr>
            <p:ph sz="quarter" idx="16" hasCustomPrompt="1"/>
          </p:nvPr>
        </p:nvSpPr>
        <p:spPr bwMode="auto">
          <a:xfrm>
            <a:off x="594360" y="3279579"/>
            <a:ext cx="5044440" cy="2994415"/>
          </a:xfrm>
        </p:spPr>
        <p:txBody>
          <a:bodyPr lIns="0" tIns="22860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/>
              <a:buNone/>
              <a:defRPr lang="fr-FR" sz="2000"/>
            </a:lvl1pPr>
            <a:lvl2pPr indent="-283464">
              <a:spcBef>
                <a:spcPts val="1800"/>
              </a:spcBef>
              <a:defRPr lang="fr-FR" sz="2000"/>
            </a:lvl2pPr>
            <a:lvl3pPr indent="-283464">
              <a:spcBef>
                <a:spcPts val="1800"/>
              </a:spcBef>
              <a:defRPr lang="fr-FR" sz="2000"/>
            </a:lvl3pPr>
            <a:lvl4pPr indent="-283464">
              <a:spcBef>
                <a:spcPts val="1800"/>
              </a:spcBef>
              <a:defRPr lang="fr-FR" sz="2000"/>
            </a:lvl4pPr>
            <a:lvl5pPr indent="-283464">
              <a:spcBef>
                <a:spcPts val="1800"/>
              </a:spcBef>
              <a:defRPr lang="fr-FR" sz="2000"/>
            </a:lvl5pPr>
          </a:lstStyle>
          <a:p>
            <a:pPr lvl="0">
              <a:defRPr/>
            </a:pPr>
            <a:r>
              <a:rPr lang="fr-FR"/>
              <a:t>Cliquer pour ajouter du contenu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cxnSp>
        <p:nvCxnSpPr>
          <p:cNvPr id="4" name="Connecteur droit 3"/>
          <p:cNvCxnSpPr>
            <a:cxnSpLocks/>
          </p:cNvCxnSpPr>
          <p:nvPr userDrawn="1"/>
        </p:nvCxnSpPr>
        <p:spPr bwMode="auto"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Espace réservé d’image 11"/>
          <p:cNvSpPr>
            <a:spLocks noGrp="1"/>
          </p:cNvSpPr>
          <p:nvPr>
            <p:ph type="pic" sz="quarter" idx="15"/>
          </p:nvPr>
        </p:nvSpPr>
        <p:spPr bwMode="auto">
          <a:xfrm>
            <a:off x="6096000" y="0"/>
            <a:ext cx="6118225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fr-FR" sz="2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Cliquez sur l'icône pour ajouter une image</a:t>
            </a:r>
            <a:endParaRPr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>
            <a:defPPr>
              <a:defRPr lang="fr-FR"/>
            </a:defPPr>
          </a:lstStyle>
          <a:p>
            <a:pPr>
              <a:defRPr/>
            </a:pPr>
            <a:fld id="{294A09A9-5501-47C1-A89A-A340965A2BE2}" type="slidenum">
              <a:rPr lang="fr-FR"/>
              <a:t>‹N°›</a:t>
            </a:fld>
            <a:endParaRPr lang="fr-FR">
              <a:latin typeface="+mn-lt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1"/>
          </p:nvPr>
        </p:nvSpPr>
        <p:spPr bwMode="auto"/>
        <p:txBody>
          <a:bodyPr rtlCol="0"/>
          <a:lstStyle>
            <a:defPPr>
              <a:defRPr lang="fr-FR"/>
            </a:defPPr>
          </a:lstStyle>
          <a:p>
            <a:pPr>
              <a:defRPr/>
            </a:pPr>
            <a:endParaRPr lang="fr-FR"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r-FR"/>
            </a:defPPr>
          </a:lstStyle>
          <a:p>
            <a:pPr lvl="0">
              <a:defRPr/>
            </a:pPr>
            <a:r>
              <a:rPr lang="fr-FR"/>
              <a:t>Modifiez les styles du texte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2" name="Espace réservé du titre 11"/>
          <p:cNvSpPr>
            <a:spLocks noGrp="1"/>
          </p:cNvSpPr>
          <p:nvPr>
            <p:ph type="title"/>
          </p:nvPr>
        </p:nvSpPr>
        <p:spPr bwMode="auto"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0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fr-FR"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latin typeface="+mn-lt"/>
            </a:endParaRPr>
          </a:p>
        </p:txBody>
      </p:sp>
      <p:sp>
        <p:nvSpPr>
          <p:cNvPr id="32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fr-FR" sz="1100" b="1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294A09A9-5501-47C1-A89A-A340965A2BE2}" type="slidenum">
              <a:rPr lang="fr-FR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defTabSz="914400">
        <a:lnSpc>
          <a:spcPct val="80000"/>
        </a:lnSpc>
        <a:spcBef>
          <a:spcPts val="0"/>
        </a:spcBef>
        <a:buNone/>
        <a:defRPr lang="fr-FR" sz="4400" b="1" i="0" spc="100">
          <a:solidFill>
            <a:schemeClr val="bg1"/>
          </a:solidFill>
          <a:latin typeface="+mj-lt"/>
          <a:ea typeface="+mj-ea"/>
          <a:cs typeface="+mj-cs"/>
        </a:defRPr>
      </a:lvl1pPr>
      <a:lvl2pPr>
        <a:defRPr lang="fr-FR">
          <a:solidFill>
            <a:schemeClr val="tx2"/>
          </a:solidFill>
        </a:defRPr>
      </a:lvl2pPr>
      <a:lvl3pPr>
        <a:defRPr lang="fr-FR">
          <a:solidFill>
            <a:schemeClr val="tx2"/>
          </a:solidFill>
        </a:defRPr>
      </a:lvl3pPr>
      <a:lvl4pPr>
        <a:defRPr lang="fr-FR">
          <a:solidFill>
            <a:schemeClr val="tx2"/>
          </a:solidFill>
        </a:defRPr>
      </a:lvl4pPr>
      <a:lvl5pPr>
        <a:defRPr lang="fr-FR">
          <a:solidFill>
            <a:schemeClr val="tx2"/>
          </a:solidFill>
        </a:defRPr>
      </a:lvl5pPr>
      <a:lvl6pPr>
        <a:defRPr lang="fr-FR">
          <a:solidFill>
            <a:schemeClr val="tx2"/>
          </a:solidFill>
        </a:defRPr>
      </a:lvl6pPr>
      <a:lvl7pPr>
        <a:defRPr lang="fr-FR">
          <a:solidFill>
            <a:schemeClr val="tx2"/>
          </a:solidFill>
        </a:defRPr>
      </a:lvl7pPr>
      <a:lvl8pPr>
        <a:defRPr lang="fr-FR">
          <a:solidFill>
            <a:schemeClr val="tx2"/>
          </a:solidFill>
        </a:defRPr>
      </a:lvl8pPr>
      <a:lvl9pPr>
        <a:defRPr lang="fr-FR">
          <a:solidFill>
            <a:schemeClr val="tx2"/>
          </a:solidFill>
        </a:defRPr>
      </a:lvl9pPr>
    </p:titleStyle>
    <p:bodyStyle>
      <a:lvl1pPr marL="228600" indent="-283464" algn="l" defTabSz="914400">
        <a:lnSpc>
          <a:spcPct val="90000"/>
        </a:lnSpc>
        <a:spcBef>
          <a:spcPts val="1000"/>
        </a:spcBef>
        <a:buFont typeface="Arial"/>
        <a:buChar char="•"/>
        <a:defRPr lang="fr-FR" sz="2800" b="0" i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>
        <a:lnSpc>
          <a:spcPct val="90000"/>
        </a:lnSpc>
        <a:spcBef>
          <a:spcPts val="500"/>
        </a:spcBef>
        <a:buFont typeface="Arial"/>
        <a:buChar char="•"/>
        <a:defRPr lang="fr-FR" sz="2400" b="0" i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>
        <a:lnSpc>
          <a:spcPct val="90000"/>
        </a:lnSpc>
        <a:spcBef>
          <a:spcPts val="500"/>
        </a:spcBef>
        <a:buFont typeface="Arial"/>
        <a:buChar char="•"/>
        <a:defRPr lang="fr-FR" sz="2000" b="0" i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>
        <a:lnSpc>
          <a:spcPct val="90000"/>
        </a:lnSpc>
        <a:spcBef>
          <a:spcPts val="500"/>
        </a:spcBef>
        <a:buFont typeface="Arial"/>
        <a:buChar char="•"/>
        <a:defRPr lang="fr-FR" sz="1800" b="0" i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>
        <a:lnSpc>
          <a:spcPct val="90000"/>
        </a:lnSpc>
        <a:spcBef>
          <a:spcPts val="500"/>
        </a:spcBef>
        <a:buFont typeface="Arial"/>
        <a:buChar char="•"/>
        <a:defRPr lang="fr-FR" sz="1800" b="0" i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lang="fr-FR"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lang="fr-FR"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lang="fr-FR"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lang="fr-FR"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lang="fr-FR"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lang="fr-FR"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lang="fr-FR"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lang="fr-FR"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lang="fr-FR"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lang="fr-FR"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lang="fr-FR"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lang="fr-FR"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lang="fr-FR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edoc.fr/publications/barometre-du-numerique-edition-2025" TargetMode="External"/><Relationship Id="rId7" Type="http://schemas.openxmlformats.org/officeDocument/2006/relationships/hyperlink" Target="https://doi.org/10.3917/graph1.081.001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oi.org/10.3917/rhiz.067.0074" TargetMode="External"/><Relationship Id="rId5" Type="http://schemas.openxmlformats.org/officeDocument/2006/relationships/hyperlink" Target="https://journals.openedition.org/dms/1660" TargetMode="External"/><Relationship Id="rId4" Type="http://schemas.openxmlformats.org/officeDocument/2006/relationships/hyperlink" Target="https://doi.org/10.3917/ta.023.004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3071664" y="506728"/>
            <a:ext cx="8724640" cy="3291840"/>
          </a:xfrm>
        </p:spPr>
        <p:txBody>
          <a:bodyPr rtlCol="0"/>
          <a:lstStyle>
            <a:defPPr>
              <a:defRPr lang="fr-FR"/>
            </a:defPPr>
          </a:lstStyle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solidFill>
                  <a:schemeClr val="bg1"/>
                </a:solidFill>
              </a:rPr>
              <a:t>CAPUNI EMS</a:t>
            </a:r>
            <a:br>
              <a:rPr lang="fr-FR" sz="4000" dirty="0"/>
            </a:br>
            <a:r>
              <a:rPr lang="fr-FR" sz="3200" dirty="0"/>
              <a:t>Le « virage numérique » dans les établissements et services médico-sociaux : des intentions aux pratiques effectives.</a:t>
            </a:r>
            <a:endParaRPr sz="3200" dirty="0"/>
          </a:p>
        </p:txBody>
      </p:sp>
      <p:sp>
        <p:nvSpPr>
          <p:cNvPr id="3" name="ZoneTexte 2"/>
          <p:cNvSpPr txBox="1"/>
          <p:nvPr/>
        </p:nvSpPr>
        <p:spPr bwMode="auto">
          <a:xfrm>
            <a:off x="0" y="509330"/>
            <a:ext cx="4581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dirty="0">
                <a:solidFill>
                  <a:schemeClr val="bg1"/>
                </a:solidFill>
              </a:rPr>
              <a:t>Séminaire annuel Marsouin</a:t>
            </a:r>
            <a:r>
              <a:rPr lang="fr-FR" dirty="0"/>
              <a:t> – </a:t>
            </a:r>
          </a:p>
          <a:p>
            <a:pPr algn="ctr">
              <a:defRPr/>
            </a:pPr>
            <a:r>
              <a:rPr lang="fr-FR" dirty="0">
                <a:solidFill>
                  <a:schemeClr val="bg1"/>
                </a:solidFill>
              </a:rPr>
              <a:t>22 et 23  mai 2025</a:t>
            </a:r>
            <a:endParaRPr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581553" y="432798"/>
            <a:ext cx="1515045" cy="867842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680239" y="432798"/>
            <a:ext cx="1745672" cy="891729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9009551" y="-3710"/>
            <a:ext cx="2705100" cy="1971676"/>
          </a:xfrm>
          <a:prstGeom prst="rect">
            <a:avLst/>
          </a:prstGeom>
          <a:noFill/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E3B2AEE-9CC3-CD75-9D13-9745E258EB81}"/>
              </a:ext>
            </a:extLst>
          </p:cNvPr>
          <p:cNvSpPr txBox="1"/>
          <p:nvPr/>
        </p:nvSpPr>
        <p:spPr>
          <a:xfrm>
            <a:off x="5087887" y="4509120"/>
            <a:ext cx="6550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dirty="0">
                <a:solidFill>
                  <a:schemeClr val="bg1"/>
                </a:solidFill>
              </a:rPr>
              <a:t>Pascal Plantard, Véronique Le Chêne, Laurent Mell</a:t>
            </a:r>
          </a:p>
          <a:p>
            <a:pPr algn="r">
              <a:defRPr/>
            </a:pPr>
            <a:r>
              <a:rPr lang="fr-FR" dirty="0">
                <a:solidFill>
                  <a:schemeClr val="bg1"/>
                </a:solidFill>
              </a:rPr>
              <a:t> Xavier Blin, Guillaume Yan, Thomas Salaün, Laurence Jolivet</a:t>
            </a:r>
          </a:p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BC9FBD7-7B85-62D5-D490-0CB54D9BD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70" y="5805265"/>
            <a:ext cx="11510234" cy="8253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9" name="Groupe 18"/>
          <p:cNvGrpSpPr/>
          <p:nvPr/>
        </p:nvGrpSpPr>
        <p:grpSpPr bwMode="auto">
          <a:xfrm rot="16199998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orme libre 19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  <p:sp>
          <p:nvSpPr>
            <p:cNvPr id="21" name="Forme libre 20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  <p:sp>
          <p:nvSpPr>
            <p:cNvPr id="22" name="Forme libre 21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</p:grpSp>
      <p:sp>
        <p:nvSpPr>
          <p:cNvPr id="3" name="Titre 2"/>
          <p:cNvSpPr>
            <a:spLocks noGrp="1"/>
          </p:cNvSpPr>
          <p:nvPr>
            <p:ph type="title"/>
          </p:nvPr>
        </p:nvSpPr>
        <p:spPr bwMode="auto">
          <a:xfrm>
            <a:off x="594360" y="102875"/>
            <a:ext cx="10873740" cy="1680205"/>
          </a:xfrm>
        </p:spPr>
        <p:txBody>
          <a:bodyPr rtlCol="0"/>
          <a:lstStyle>
            <a:defPPr>
              <a:defRPr lang="fr-FR"/>
            </a:defPPr>
          </a:lstStyle>
          <a:p>
            <a:pPr>
              <a:defRPr/>
            </a:pPr>
            <a:r>
              <a:rPr lang="fr-FR" dirty="0"/>
              <a:t>Discussion</a:t>
            </a:r>
            <a:endParaRPr dirty="0"/>
          </a:p>
        </p:txBody>
      </p:sp>
      <p:sp>
        <p:nvSpPr>
          <p:cNvPr id="6" name="ZoneTexte 5"/>
          <p:cNvSpPr txBox="1"/>
          <p:nvPr/>
        </p:nvSpPr>
        <p:spPr bwMode="auto">
          <a:xfrm>
            <a:off x="1775520" y="2445840"/>
            <a:ext cx="878497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/>
            </a:pPr>
            <a:r>
              <a:rPr lang="fr-FR" sz="2000" b="1" i="0" u="none" strike="noStrike" cap="none" spc="0" dirty="0">
                <a:solidFill>
                  <a:srgbClr val="0070C0"/>
                </a:solidFill>
                <a:ea typeface="Helvetica"/>
                <a:cs typeface="Helvetica"/>
              </a:rPr>
              <a:t>Quelles perspectives pour les personnes accompagnées ?</a:t>
            </a:r>
            <a:endParaRPr dirty="0"/>
          </a:p>
          <a:p>
            <a:pPr marL="705958" lvl="1" indent="-305908" algn="l">
              <a:buFont typeface="Wingdings"/>
              <a:buChar char="Ø"/>
              <a:defRPr/>
            </a:pPr>
            <a:r>
              <a:rPr lang="fr-FR" sz="1900" i="0" u="none" strike="noStrike" cap="none" spc="0" dirty="0">
                <a:solidFill>
                  <a:schemeClr val="bg1"/>
                </a:solidFill>
                <a:ea typeface="Helvetica"/>
                <a:cs typeface="Helvetica"/>
              </a:rPr>
              <a:t>Développement des capabilités dans des environnements </a:t>
            </a:r>
            <a:r>
              <a:rPr lang="fr-FR" sz="1900" i="0" u="none" strike="noStrike" cap="none" spc="0" dirty="0" err="1">
                <a:solidFill>
                  <a:schemeClr val="bg1"/>
                </a:solidFill>
                <a:ea typeface="Helvetica"/>
                <a:cs typeface="Helvetica"/>
              </a:rPr>
              <a:t>capacitants</a:t>
            </a:r>
            <a:r>
              <a:rPr lang="fr-FR" sz="1900" i="0" u="none" strike="noStrike" cap="none" spc="0" dirty="0">
                <a:solidFill>
                  <a:schemeClr val="bg1"/>
                </a:solidFill>
                <a:ea typeface="Helvetica"/>
                <a:cs typeface="Helvetica"/>
              </a:rPr>
              <a:t> (</a:t>
            </a:r>
            <a:r>
              <a:rPr lang="fr-FR" sz="1900" i="0" u="none" strike="noStrike" cap="none" spc="0" dirty="0" err="1">
                <a:solidFill>
                  <a:schemeClr val="bg1"/>
                </a:solidFill>
                <a:ea typeface="Helvetica"/>
                <a:cs typeface="Helvetica"/>
              </a:rPr>
              <a:t>Fernagu</a:t>
            </a:r>
            <a:r>
              <a:rPr lang="fr-FR" sz="1900" i="0" u="none" strike="noStrike" cap="none" spc="0" dirty="0">
                <a:solidFill>
                  <a:schemeClr val="bg1"/>
                </a:solidFill>
                <a:ea typeface="Helvetica"/>
                <a:cs typeface="Helvetica"/>
              </a:rPr>
              <a:t>-Oudet, 2022).</a:t>
            </a:r>
            <a:endParaRPr sz="1900" dirty="0"/>
          </a:p>
          <a:p>
            <a:pPr marL="705958" lvl="1" indent="-305908" algn="l">
              <a:buFont typeface="Wingdings"/>
              <a:buChar char="Ø"/>
              <a:defRPr/>
            </a:pPr>
            <a:endParaRPr lang="fr-FR" sz="2000" b="1" i="0" u="none" strike="noStrike" cap="none" spc="0" dirty="0">
              <a:solidFill>
                <a:schemeClr val="bg1"/>
              </a:solidFill>
              <a:ea typeface="Helvetica"/>
              <a:cs typeface="Helvetica"/>
            </a:endParaRPr>
          </a:p>
          <a:p>
            <a:pPr lvl="0" algn="l">
              <a:defRPr/>
            </a:pPr>
            <a:r>
              <a:rPr lang="fr-FR" sz="2000" b="1" i="0" u="none" strike="noStrike" cap="none" spc="0" dirty="0">
                <a:solidFill>
                  <a:srgbClr val="0070C0"/>
                </a:solidFill>
                <a:ea typeface="Helvetica"/>
                <a:cs typeface="Helvetica"/>
              </a:rPr>
              <a:t>Quels besoins ?</a:t>
            </a:r>
            <a:endParaRPr sz="2000" b="1" i="0" u="none" strike="noStrike" cap="none" spc="0" dirty="0">
              <a:solidFill>
                <a:srgbClr val="0070C0"/>
              </a:solidFill>
              <a:ea typeface="Helvetica"/>
              <a:cs typeface="Helvetica"/>
            </a:endParaRPr>
          </a:p>
          <a:p>
            <a:pPr marL="705958" lvl="1" indent="-305908" algn="l">
              <a:buFont typeface="Wingdings"/>
              <a:buChar char="Ø"/>
              <a:defRPr/>
            </a:pPr>
            <a:r>
              <a:rPr lang="fr-FR" sz="1900" b="0" i="0" u="none" strike="noStrike" cap="none" spc="0" dirty="0">
                <a:solidFill>
                  <a:schemeClr val="dk1"/>
                </a:solidFill>
                <a:ea typeface="Helvetica"/>
                <a:cs typeface="Helvetica"/>
              </a:rPr>
              <a:t>Reconnaître les pratiques numériques invisibles des travailleurs sociaux ;</a:t>
            </a:r>
            <a:endParaRPr lang="fr-FR" sz="1900" b="0" i="0" u="none" strike="noStrike" cap="none" spc="0" dirty="0">
              <a:solidFill>
                <a:schemeClr val="dk1"/>
              </a:solidFill>
              <a:cs typeface="Times New Roman"/>
            </a:endParaRPr>
          </a:p>
          <a:p>
            <a:pPr marL="705958" lvl="1" indent="-305908" algn="l">
              <a:buFont typeface="Wingdings"/>
              <a:buChar char="Ø"/>
              <a:defRPr/>
            </a:pPr>
            <a:r>
              <a:rPr lang="fr-FR" sz="1900" b="1" i="0" u="none" strike="noStrike" cap="none" spc="0" dirty="0">
                <a:solidFill>
                  <a:schemeClr val="bg1"/>
                </a:solidFill>
                <a:ea typeface="Helvetica"/>
                <a:cs typeface="Helvetica"/>
              </a:rPr>
              <a:t>Identifier </a:t>
            </a:r>
            <a:r>
              <a:rPr lang="fr-FR" sz="1900" b="0" i="0" u="none" strike="noStrike" cap="none" spc="0" dirty="0">
                <a:solidFill>
                  <a:schemeClr val="dk1"/>
                </a:solidFill>
                <a:ea typeface="Helvetica"/>
                <a:cs typeface="Helvetica"/>
              </a:rPr>
              <a:t>le numérique comme objet de l’accompagnement médico-social ;</a:t>
            </a:r>
            <a:endParaRPr lang="fr-FR" sz="1900" b="0" i="0" u="none" strike="noStrike" cap="none" spc="0" dirty="0">
              <a:solidFill>
                <a:schemeClr val="dk1"/>
              </a:solidFill>
              <a:cs typeface="Times New Roman"/>
            </a:endParaRPr>
          </a:p>
          <a:p>
            <a:pPr marL="705958" lvl="1" indent="-305908" algn="l">
              <a:buFont typeface="Wingdings"/>
              <a:buChar char="Ø"/>
              <a:defRPr/>
            </a:pPr>
            <a:r>
              <a:rPr lang="fr-FR" sz="1900" b="1" i="0" u="none" strike="noStrike" cap="none" spc="0" dirty="0">
                <a:solidFill>
                  <a:schemeClr val="bg1"/>
                </a:solidFill>
                <a:ea typeface="Helvetica"/>
                <a:cs typeface="Helvetica"/>
              </a:rPr>
              <a:t>Institutionnaliser la question numérique dans les ESMS.</a:t>
            </a:r>
            <a:endParaRPr sz="1900" dirty="0"/>
          </a:p>
          <a:p>
            <a:pPr algn="l">
              <a:defRPr/>
            </a:pPr>
            <a:endParaRPr lang="fr-F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A303B3A-0990-3527-FD6B-A6EA4B1B016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ADBF6135-6E46-5D19-FDCC-598B2E63C7F1}"/>
              </a:ext>
            </a:extLst>
          </p:cNvPr>
          <p:cNvGrpSpPr/>
          <p:nvPr/>
        </p:nvGrpSpPr>
        <p:grpSpPr bwMode="auto">
          <a:xfrm rot="16199998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orme libre 19">
              <a:extLst>
                <a:ext uri="{FF2B5EF4-FFF2-40B4-BE49-F238E27FC236}">
                  <a16:creationId xmlns:a16="http://schemas.microsoft.com/office/drawing/2014/main" id="{2F380E0E-75E7-B9D3-E302-F0DEA43918AB}"/>
                </a:ext>
              </a:extLst>
            </p:cNvPr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  <p:sp>
          <p:nvSpPr>
            <p:cNvPr id="21" name="Forme libre 20">
              <a:extLst>
                <a:ext uri="{FF2B5EF4-FFF2-40B4-BE49-F238E27FC236}">
                  <a16:creationId xmlns:a16="http://schemas.microsoft.com/office/drawing/2014/main" id="{C3FF7397-C1B4-D0EC-A08B-03383E0BA8BA}"/>
                </a:ext>
              </a:extLst>
            </p:cNvPr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  <p:sp>
          <p:nvSpPr>
            <p:cNvPr id="22" name="Forme libre 21">
              <a:extLst>
                <a:ext uri="{FF2B5EF4-FFF2-40B4-BE49-F238E27FC236}">
                  <a16:creationId xmlns:a16="http://schemas.microsoft.com/office/drawing/2014/main" id="{6DA831AD-939C-3CCA-7F42-655C5CB68B91}"/>
                </a:ext>
              </a:extLst>
            </p:cNvPr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71C2CF38-65B9-A9C6-52F7-BF88CD1C7D46}"/>
              </a:ext>
            </a:extLst>
          </p:cNvPr>
          <p:cNvSpPr txBox="1"/>
          <p:nvPr/>
        </p:nvSpPr>
        <p:spPr>
          <a:xfrm>
            <a:off x="2999656" y="395654"/>
            <a:ext cx="90010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400" dirty="0">
                <a:solidFill>
                  <a:schemeClr val="bg1"/>
                </a:solidFill>
              </a:rPr>
              <a:t>ANCT, CREDOC, &amp; Marsouin. (2025). La société numérique française : Comprendre les freins psychosociaux à l’usage du numérique.</a:t>
            </a:r>
          </a:p>
          <a:p>
            <a:pPr>
              <a:spcAft>
                <a:spcPts val="600"/>
              </a:spcAft>
            </a:pPr>
            <a:r>
              <a:rPr lang="fr-FR" sz="1400" dirty="0">
                <a:solidFill>
                  <a:schemeClr val="bg1"/>
                </a:solidFill>
              </a:rPr>
              <a:t>ANCT, CREDOC, &amp; Marsouin. (2024). La société numérique française : Les professionnels de la médiation numérique au défi de l’éloignement numérique.</a:t>
            </a:r>
          </a:p>
          <a:p>
            <a:pPr>
              <a:spcAft>
                <a:spcPts val="600"/>
              </a:spcAft>
            </a:pPr>
            <a:r>
              <a:rPr lang="fr-FR" sz="1400" dirty="0">
                <a:solidFill>
                  <a:schemeClr val="bg1"/>
                </a:solidFill>
              </a:rPr>
              <a:t>Beaud, S., &amp; Weber, F. (2010). Guide de l’enquête de terrain : Produire et analyser des données ethnographiques (4e édition augmentée.). La Découverte.</a:t>
            </a:r>
          </a:p>
          <a:p>
            <a:pPr>
              <a:spcAft>
                <a:spcPts val="600"/>
              </a:spcAft>
            </a:pPr>
            <a:r>
              <a:rPr lang="fr-FR" sz="1400" dirty="0">
                <a:solidFill>
                  <a:schemeClr val="bg1"/>
                </a:solidFill>
              </a:rPr>
              <a:t>Bonny, Y. (2017). Les recherches partenariales participatives: éléments d’analyse et de typologie. Recherches partenariales et collaboratives, 25-44.</a:t>
            </a:r>
          </a:p>
          <a:p>
            <a:pPr>
              <a:spcAft>
                <a:spcPts val="600"/>
              </a:spcAft>
            </a:pPr>
            <a:r>
              <a:rPr lang="fr-FR" sz="1400" dirty="0">
                <a:solidFill>
                  <a:schemeClr val="bg1"/>
                </a:solidFill>
              </a:rPr>
              <a:t>CREDOC, 2025. Baromètre du numérique. </a:t>
            </a:r>
            <a:r>
              <a:rPr lang="fr-FR" sz="1400" dirty="0">
                <a:solidFill>
                  <a:schemeClr val="bg1"/>
                </a:solidFill>
                <a:hlinkClick r:id="rId3"/>
              </a:rPr>
              <a:t>https://www.credoc.fr/publications/barometre-du-numerique-edition-2025</a:t>
            </a:r>
            <a:r>
              <a:rPr lang="fr-FR" sz="1400" dirty="0">
                <a:solidFill>
                  <a:schemeClr val="bg1"/>
                </a:solidFill>
              </a:rPr>
              <a:t>  </a:t>
            </a:r>
          </a:p>
          <a:p>
            <a:pPr>
              <a:spcAft>
                <a:spcPts val="600"/>
              </a:spcAft>
            </a:pPr>
            <a:r>
              <a:rPr lang="fr-FR" sz="1400" dirty="0">
                <a:solidFill>
                  <a:schemeClr val="bg1"/>
                </a:solidFill>
              </a:rPr>
              <a:t>De Lavergne, C. (2007). La posture du praticien-chercheur : Un analyseur de l’évolution de la recherche qualitative. </a:t>
            </a:r>
            <a:r>
              <a:rPr lang="fr-FR" sz="1400" dirty="0" err="1">
                <a:solidFill>
                  <a:schemeClr val="bg1"/>
                </a:solidFill>
              </a:rPr>
              <a:t>Rechercche</a:t>
            </a:r>
            <a:r>
              <a:rPr lang="fr-FR" sz="1400" dirty="0">
                <a:solidFill>
                  <a:schemeClr val="bg1"/>
                </a:solidFill>
              </a:rPr>
              <a:t> qualitative, Hors série(3).</a:t>
            </a:r>
          </a:p>
          <a:p>
            <a:pPr>
              <a:spcAft>
                <a:spcPts val="600"/>
              </a:spcAft>
            </a:pPr>
            <a:r>
              <a:rPr lang="fr-FR" sz="1400" dirty="0" err="1">
                <a:solidFill>
                  <a:schemeClr val="bg1"/>
                </a:solidFill>
              </a:rPr>
              <a:t>Fernagu</a:t>
            </a:r>
            <a:r>
              <a:rPr lang="fr-FR" sz="1400" dirty="0">
                <a:solidFill>
                  <a:schemeClr val="bg1"/>
                </a:solidFill>
              </a:rPr>
              <a:t>-Oudet, S. (2022). L’approche par les capabilités dans le champ du travail et de la formation : Vers une définition des environnements </a:t>
            </a:r>
            <a:r>
              <a:rPr lang="fr-FR" sz="1400" dirty="0" err="1">
                <a:solidFill>
                  <a:schemeClr val="bg1"/>
                </a:solidFill>
              </a:rPr>
              <a:t>capacitants</a:t>
            </a:r>
            <a:r>
              <a:rPr lang="fr-FR" sz="1400" dirty="0">
                <a:solidFill>
                  <a:schemeClr val="bg1"/>
                </a:solidFill>
              </a:rPr>
              <a:t> ?: Travail et Apprentissages, N° 23(1), 40‑69. </a:t>
            </a:r>
            <a:r>
              <a:rPr lang="fr-FR" sz="1400" dirty="0">
                <a:solidFill>
                  <a:schemeClr val="bg1"/>
                </a:solidFill>
                <a:hlinkClick r:id="rId4"/>
              </a:rPr>
              <a:t>https://doi.org/10.3917/ta.023.0040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fr-FR" sz="1400" dirty="0" err="1">
                <a:solidFill>
                  <a:schemeClr val="bg1"/>
                </a:solidFill>
              </a:rPr>
              <a:t>Lapassade</a:t>
            </a:r>
            <a:r>
              <a:rPr lang="fr-FR" sz="1400" dirty="0">
                <a:solidFill>
                  <a:schemeClr val="bg1"/>
                </a:solidFill>
              </a:rPr>
              <a:t>, G. (2002). Observation participante. In Jacqueline Barus-Michel et al., Vocabulaire de psychosociologie (p. 375‑390). </a:t>
            </a:r>
            <a:r>
              <a:rPr lang="fr-FR" sz="1400" dirty="0" err="1">
                <a:solidFill>
                  <a:schemeClr val="bg1"/>
                </a:solidFill>
              </a:rPr>
              <a:t>Erès</a:t>
            </a:r>
            <a:r>
              <a:rPr lang="fr-FR" sz="1400" dirty="0">
                <a:solidFill>
                  <a:schemeClr val="bg1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fr-FR" sz="1400" dirty="0">
                <a:solidFill>
                  <a:schemeClr val="bg1"/>
                </a:solidFill>
              </a:rPr>
              <a:t>Plantard, P. (2016). Temps numériques et contretemps pédagogiques en Collège Connecté. Distances et médiations des savoirs, (16). </a:t>
            </a:r>
            <a:r>
              <a:rPr lang="fr-FR" sz="1400" dirty="0">
                <a:solidFill>
                  <a:schemeClr val="bg1"/>
                </a:solidFill>
                <a:hlinkClick r:id="rId5"/>
              </a:rPr>
              <a:t>https://journals.openedition.org/dms/1660</a:t>
            </a:r>
            <a:endParaRPr lang="fr-FR" sz="14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fr-FR" sz="1400" dirty="0">
                <a:solidFill>
                  <a:schemeClr val="bg1"/>
                </a:solidFill>
              </a:rPr>
              <a:t>Ravon, B., &amp; Vidal-Naquet, P. (2018). Les épreuves de professionnalité, entre auto-mandat et délibération collective. L’exemple du travail social: Rhizome, N° 67(1), 74‑81. </a:t>
            </a:r>
            <a:r>
              <a:rPr lang="fr-FR" sz="1400" dirty="0">
                <a:solidFill>
                  <a:schemeClr val="bg1"/>
                </a:solidFill>
                <a:hlinkClick r:id="rId6"/>
              </a:rPr>
              <a:t>https://doi.org/10.3917/rhiz.067.0074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fr-FR" sz="1400" dirty="0">
                <a:solidFill>
                  <a:schemeClr val="bg1"/>
                </a:solidFill>
              </a:rPr>
              <a:t>Sorin, F. (2023). Déplier la question numérique dans le travail social. Une approche écologique des dispositifs sociotechniques dans l’accompagnement éducatif et social: </a:t>
            </a:r>
            <a:r>
              <a:rPr lang="fr-FR" sz="1400" dirty="0" err="1">
                <a:solidFill>
                  <a:schemeClr val="bg1"/>
                </a:solidFill>
              </a:rPr>
              <a:t>Sociographe</a:t>
            </a:r>
            <a:r>
              <a:rPr lang="fr-FR" sz="1400" dirty="0">
                <a:solidFill>
                  <a:schemeClr val="bg1"/>
                </a:solidFill>
              </a:rPr>
              <a:t>, N° 81(1), 13‑28. </a:t>
            </a:r>
            <a:r>
              <a:rPr lang="fr-FR" sz="1400" dirty="0">
                <a:solidFill>
                  <a:schemeClr val="bg1"/>
                </a:solidFill>
                <a:hlinkClick r:id="rId7"/>
              </a:rPr>
              <a:t>https://doi.org/10.3917/graph1.081.0013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FA947E-F206-1578-3A08-B74C8C311F0E}"/>
              </a:ext>
            </a:extLst>
          </p:cNvPr>
          <p:cNvSpPr txBox="1"/>
          <p:nvPr/>
        </p:nvSpPr>
        <p:spPr>
          <a:xfrm>
            <a:off x="479376" y="132160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+mj-lt"/>
              </a:rPr>
              <a:t>Bibliographie</a:t>
            </a:r>
          </a:p>
        </p:txBody>
      </p:sp>
    </p:spTree>
    <p:extLst>
      <p:ext uri="{BB962C8B-B14F-4D97-AF65-F5344CB8AC3E}">
        <p14:creationId xmlns:p14="http://schemas.microsoft.com/office/powerpoint/2010/main" val="1704696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8BA4508-BE60-CC2A-966D-265A56E1701E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649081-E824-E089-3CA0-02EF69AC35A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594360" y="411479"/>
            <a:ext cx="5486400" cy="3291840"/>
          </a:xfrm>
        </p:spPr>
        <p:txBody>
          <a:bodyPr rtlCol="0"/>
          <a:lstStyle>
            <a:defPPr>
              <a:defRPr lang="fr-FR"/>
            </a:defPPr>
          </a:lstStyle>
          <a:p>
            <a:pPr>
              <a:defRPr/>
            </a:pPr>
            <a:r>
              <a:rPr lang="fr-FR" sz="2400" dirty="0"/>
              <a:t>Equipe de recherche :</a:t>
            </a:r>
            <a:endParaRPr sz="2400" dirty="0"/>
          </a:p>
        </p:txBody>
      </p:sp>
      <p:sp>
        <p:nvSpPr>
          <p:cNvPr id="560682758" name="ZoneTexte 560682757">
            <a:extLst>
              <a:ext uri="{FF2B5EF4-FFF2-40B4-BE49-F238E27FC236}">
                <a16:creationId xmlns:a16="http://schemas.microsoft.com/office/drawing/2014/main" id="{FECB2B36-BA26-FAF9-4F83-6E52FCEC049A}"/>
              </a:ext>
            </a:extLst>
          </p:cNvPr>
          <p:cNvSpPr txBox="1"/>
          <p:nvPr/>
        </p:nvSpPr>
        <p:spPr bwMode="auto">
          <a:xfrm>
            <a:off x="594358" y="4139098"/>
            <a:ext cx="8559444" cy="212378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lnSpc>
                <a:spcPts val="1413"/>
              </a:lnSpc>
              <a:spcAft>
                <a:spcPts val="991"/>
              </a:spcAft>
              <a:defRPr/>
            </a:pPr>
            <a:r>
              <a:rPr lang="fr-FR" sz="2000" b="1" i="0" u="none" strike="noStrike" cap="none" spc="0" dirty="0">
                <a:solidFill>
                  <a:schemeClr val="bg1"/>
                </a:solidFill>
                <a:ea typeface="Franklin Gothic Book"/>
                <a:cs typeface="Franklin Gothic Book"/>
              </a:rPr>
              <a:t>Pascal Plantard - </a:t>
            </a:r>
            <a:r>
              <a:rPr lang="fr-FR" sz="2000" b="0" i="0" u="none" strike="noStrike" cap="none" spc="0" dirty="0">
                <a:solidFill>
                  <a:schemeClr val="bg1"/>
                </a:solidFill>
                <a:ea typeface="Franklin Gothic Book"/>
                <a:cs typeface="Franklin Gothic Book"/>
              </a:rPr>
              <a:t>Professeur des universités - Univ Rennes 2 </a:t>
            </a:r>
            <a:r>
              <a:rPr lang="fr-FR" sz="2000" dirty="0">
                <a:solidFill>
                  <a:schemeClr val="bg1"/>
                </a:solidFill>
                <a:ea typeface="Franklin Gothic Book"/>
                <a:cs typeface="Franklin Gothic Book"/>
              </a:rPr>
              <a:t>– GIS Marsouin</a:t>
            </a:r>
            <a:endParaRPr sz="2000" b="0" i="0" u="none" strike="noStrike" cap="none" spc="0" dirty="0">
              <a:solidFill>
                <a:schemeClr val="bg1"/>
              </a:solidFill>
              <a:cs typeface="Times New Roman"/>
            </a:endParaRPr>
          </a:p>
          <a:p>
            <a:pPr algn="l">
              <a:lnSpc>
                <a:spcPts val="1413"/>
              </a:lnSpc>
              <a:spcBef>
                <a:spcPts val="0"/>
              </a:spcBef>
              <a:spcAft>
                <a:spcPts val="991"/>
              </a:spcAft>
              <a:defRPr/>
            </a:pPr>
            <a:r>
              <a:rPr lang="fr-FR" sz="2000" b="1" i="0" u="none" strike="noStrike" cap="none" spc="0" dirty="0">
                <a:solidFill>
                  <a:schemeClr val="bg1"/>
                </a:solidFill>
                <a:ea typeface="Franklin Gothic Book"/>
                <a:cs typeface="Franklin Gothic Book"/>
              </a:rPr>
              <a:t>Véronique Le Chêne - </a:t>
            </a:r>
            <a:r>
              <a:rPr lang="fr-FR" sz="2000" b="0" i="0" u="none" strike="noStrike" cap="none" spc="0" dirty="0">
                <a:solidFill>
                  <a:schemeClr val="bg1"/>
                </a:solidFill>
                <a:ea typeface="Franklin Gothic Book"/>
                <a:cs typeface="Franklin Gothic Book"/>
              </a:rPr>
              <a:t>Chercheuse en SHS – GIS Marsouin</a:t>
            </a:r>
            <a:endParaRPr sz="2000" b="1" i="0" u="none" strike="noStrike" cap="none" spc="0" dirty="0">
              <a:solidFill>
                <a:schemeClr val="bg1"/>
              </a:solidFill>
              <a:cs typeface="Times New Roman"/>
            </a:endParaRPr>
          </a:p>
          <a:p>
            <a:pPr>
              <a:lnSpc>
                <a:spcPts val="1413"/>
              </a:lnSpc>
              <a:spcAft>
                <a:spcPts val="991"/>
              </a:spcAft>
              <a:defRPr/>
            </a:pPr>
            <a:r>
              <a:rPr lang="fr-FR" sz="2000" b="1" i="0" u="none" strike="noStrike" cap="none" spc="0" dirty="0">
                <a:solidFill>
                  <a:schemeClr val="bg1"/>
                </a:solidFill>
                <a:ea typeface="Franklin Gothic Book"/>
                <a:cs typeface="Franklin Gothic Book"/>
              </a:rPr>
              <a:t>Laurent Mell -</a:t>
            </a:r>
            <a:r>
              <a:rPr lang="fr-FR" sz="2000" b="0" i="0" u="none" strike="noStrike" cap="none" spc="0" dirty="0">
                <a:solidFill>
                  <a:schemeClr val="bg1"/>
                </a:solidFill>
                <a:ea typeface="Franklin Gothic Book"/>
                <a:cs typeface="Franklin Gothic Book"/>
              </a:rPr>
              <a:t> Sociologue - IMT Atlantique </a:t>
            </a:r>
            <a:r>
              <a:rPr lang="fr-FR" sz="2000" dirty="0">
                <a:solidFill>
                  <a:schemeClr val="bg1"/>
                </a:solidFill>
                <a:ea typeface="Franklin Gothic Book"/>
                <a:cs typeface="Franklin Gothic Book"/>
              </a:rPr>
              <a:t>– GIS Marsouin</a:t>
            </a:r>
            <a:endParaRPr sz="2000" b="0" i="0" u="none" strike="noStrike" cap="none" spc="0" dirty="0">
              <a:solidFill>
                <a:schemeClr val="bg1"/>
              </a:solidFill>
              <a:cs typeface="Times New Roman"/>
            </a:endParaRPr>
          </a:p>
          <a:p>
            <a:pPr algn="l">
              <a:lnSpc>
                <a:spcPts val="1413"/>
              </a:lnSpc>
              <a:spcBef>
                <a:spcPts val="0"/>
              </a:spcBef>
              <a:spcAft>
                <a:spcPts val="991"/>
              </a:spcAft>
              <a:defRPr/>
            </a:pPr>
            <a:r>
              <a:rPr lang="fr-FR" sz="2000" b="1" i="0" u="none" strike="noStrike" cap="none" spc="0" dirty="0">
                <a:solidFill>
                  <a:schemeClr val="bg1"/>
                </a:solidFill>
                <a:ea typeface="Franklin Gothic Book"/>
                <a:cs typeface="Franklin Gothic Book"/>
              </a:rPr>
              <a:t>Xavier Blin - </a:t>
            </a:r>
            <a:r>
              <a:rPr lang="fr-FR" sz="2000" b="0" i="0" u="none" strike="noStrike" cap="none" spc="0" dirty="0">
                <a:solidFill>
                  <a:schemeClr val="bg1"/>
                </a:solidFill>
                <a:ea typeface="Franklin Gothic Book"/>
                <a:cs typeface="Franklin Gothic Book"/>
              </a:rPr>
              <a:t>Référent de parcours et praticien-chercheur - Patis </a:t>
            </a:r>
            <a:r>
              <a:rPr lang="fr-FR" sz="2000" b="0" i="0" u="none" strike="noStrike" cap="none" spc="0" dirty="0" err="1">
                <a:solidFill>
                  <a:schemeClr val="bg1"/>
                </a:solidFill>
                <a:ea typeface="Franklin Gothic Book"/>
                <a:cs typeface="Franklin Gothic Book"/>
              </a:rPr>
              <a:t>Fraux</a:t>
            </a:r>
            <a:endParaRPr sz="2000" b="1" i="0" u="none" strike="noStrike" cap="none" spc="0" dirty="0">
              <a:solidFill>
                <a:schemeClr val="bg1"/>
              </a:solidFill>
              <a:cs typeface="Times New Roman"/>
            </a:endParaRPr>
          </a:p>
          <a:p>
            <a:pPr algn="l">
              <a:lnSpc>
                <a:spcPts val="1413"/>
              </a:lnSpc>
              <a:spcBef>
                <a:spcPts val="0"/>
              </a:spcBef>
              <a:spcAft>
                <a:spcPts val="991"/>
              </a:spcAft>
              <a:defRPr/>
            </a:pPr>
            <a:r>
              <a:rPr lang="fr-FR" sz="2000" b="1" i="0" u="none" strike="noStrike" cap="none" spc="0" dirty="0">
                <a:solidFill>
                  <a:schemeClr val="bg1"/>
                </a:solidFill>
                <a:ea typeface="Franklin Gothic Book"/>
                <a:cs typeface="Franklin Gothic Book"/>
              </a:rPr>
              <a:t>Laurence Jolivet - </a:t>
            </a:r>
            <a:r>
              <a:rPr lang="fr-FR" sz="2000" b="0" i="0" u="none" strike="noStrike" cap="none" spc="0" dirty="0">
                <a:solidFill>
                  <a:schemeClr val="bg1"/>
                </a:solidFill>
                <a:ea typeface="Franklin Gothic Book"/>
                <a:cs typeface="Franklin Gothic Book"/>
              </a:rPr>
              <a:t>AMP et praticien-chercheur - ADIMC 35</a:t>
            </a:r>
            <a:endParaRPr sz="2000" b="1" i="0" u="none" strike="noStrike" cap="none" spc="0" dirty="0">
              <a:solidFill>
                <a:schemeClr val="bg1"/>
              </a:solidFill>
              <a:cs typeface="Times New Roman"/>
            </a:endParaRPr>
          </a:p>
          <a:p>
            <a:pPr algn="l">
              <a:lnSpc>
                <a:spcPts val="1413"/>
              </a:lnSpc>
              <a:spcBef>
                <a:spcPts val="0"/>
              </a:spcBef>
              <a:spcAft>
                <a:spcPts val="991"/>
              </a:spcAft>
              <a:defRPr/>
            </a:pPr>
            <a:r>
              <a:rPr lang="fr-FR" sz="2000" b="1" i="0" u="none" strike="noStrike" cap="none" spc="0" dirty="0">
                <a:solidFill>
                  <a:schemeClr val="bg1"/>
                </a:solidFill>
                <a:ea typeface="Franklin Gothic Book"/>
                <a:cs typeface="Franklin Gothic Book"/>
              </a:rPr>
              <a:t>Thomas Salaün - </a:t>
            </a:r>
            <a:r>
              <a:rPr lang="fr-FR" sz="2000" b="0" i="0" u="none" strike="noStrike" cap="none" spc="0" dirty="0">
                <a:solidFill>
                  <a:schemeClr val="bg1"/>
                </a:solidFill>
                <a:ea typeface="Franklin Gothic Book"/>
                <a:cs typeface="Franklin Gothic Book"/>
              </a:rPr>
              <a:t>Educateur spécialisé et praticien-chercheur - Ajoncs d’Or</a:t>
            </a:r>
            <a:endParaRPr sz="2000" b="0" i="0" u="none" strike="noStrike" cap="none" spc="0" dirty="0">
              <a:solidFill>
                <a:schemeClr val="bg1"/>
              </a:solidFill>
              <a:cs typeface="Times New Roman"/>
            </a:endParaRPr>
          </a:p>
          <a:p>
            <a:pPr algn="l">
              <a:lnSpc>
                <a:spcPts val="1413"/>
              </a:lnSpc>
              <a:spcBef>
                <a:spcPts val="0"/>
              </a:spcBef>
              <a:spcAft>
                <a:spcPts val="991"/>
              </a:spcAft>
              <a:defRPr/>
            </a:pPr>
            <a:r>
              <a:rPr lang="fr-FR" sz="2000" b="1" i="0" u="none" strike="noStrike" cap="none" spc="0" dirty="0">
                <a:solidFill>
                  <a:schemeClr val="bg1"/>
                </a:solidFill>
                <a:ea typeface="Franklin Gothic Book"/>
                <a:cs typeface="Franklin Gothic Book"/>
              </a:rPr>
              <a:t>Guillaume Yan</a:t>
            </a:r>
            <a:r>
              <a:rPr sz="2000" dirty="0">
                <a:solidFill>
                  <a:schemeClr val="bg1"/>
                </a:solidFill>
              </a:rPr>
              <a:t> - </a:t>
            </a:r>
            <a:r>
              <a:rPr lang="fr-FR" sz="2000" b="0" i="0" u="none" strike="noStrike" cap="none" spc="0" dirty="0">
                <a:solidFill>
                  <a:schemeClr val="bg1"/>
                </a:solidFill>
                <a:ea typeface="Franklin Gothic Book"/>
                <a:cs typeface="Franklin Gothic Book"/>
              </a:rPr>
              <a:t>AMP et praticien-chercheur - ALAPH</a:t>
            </a:r>
            <a:endParaRPr sz="2000" dirty="0"/>
          </a:p>
        </p:txBody>
      </p:sp>
      <p:pic>
        <p:nvPicPr>
          <p:cNvPr id="1291152042" name="Image 1291152041">
            <a:extLst>
              <a:ext uri="{FF2B5EF4-FFF2-40B4-BE49-F238E27FC236}">
                <a16:creationId xmlns:a16="http://schemas.microsoft.com/office/drawing/2014/main" id="{6AEDDFE7-2BC6-4A67-24D2-9B09DEEAD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94357" y="411477"/>
            <a:ext cx="2060892" cy="206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35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9" name="Groupe 18"/>
          <p:cNvGrpSpPr/>
          <p:nvPr/>
        </p:nvGrpSpPr>
        <p:grpSpPr bwMode="auto">
          <a:xfrm rot="16199998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orme libre 19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  <p:sp>
          <p:nvSpPr>
            <p:cNvPr id="21" name="Forme libre 20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  <p:sp>
          <p:nvSpPr>
            <p:cNvPr id="22" name="Forme libre 21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</p:grpSp>
      <p:sp>
        <p:nvSpPr>
          <p:cNvPr id="3" name="Titre 2"/>
          <p:cNvSpPr>
            <a:spLocks noGrp="1"/>
          </p:cNvSpPr>
          <p:nvPr>
            <p:ph type="title"/>
          </p:nvPr>
        </p:nvSpPr>
        <p:spPr bwMode="auto">
          <a:xfrm>
            <a:off x="594360" y="102875"/>
            <a:ext cx="10873740" cy="1680205"/>
          </a:xfrm>
        </p:spPr>
        <p:txBody>
          <a:bodyPr rtlCol="0"/>
          <a:lstStyle>
            <a:defPPr>
              <a:defRPr lang="fr-FR"/>
            </a:defPPr>
          </a:lstStyle>
          <a:p>
            <a:pPr>
              <a:defRPr/>
            </a:pPr>
            <a:r>
              <a:rPr lang="fr-FR"/>
              <a:t>CAPUNI EMS - Le contexte</a:t>
            </a:r>
            <a:endParaRPr/>
          </a:p>
        </p:txBody>
      </p:sp>
      <p:sp>
        <p:nvSpPr>
          <p:cNvPr id="7" name="Espace réservé du texte 6"/>
          <p:cNvSpPr>
            <a:spLocks noGrp="1"/>
          </p:cNvSpPr>
          <p:nvPr>
            <p:ph sz="quarter" idx="13"/>
          </p:nvPr>
        </p:nvSpPr>
        <p:spPr bwMode="auto">
          <a:xfrm>
            <a:off x="1141176" y="2245176"/>
            <a:ext cx="10961172" cy="4609416"/>
          </a:xfrm>
        </p:spPr>
        <p:txBody>
          <a:bodyPr vertOverflow="overflow" horzOverflow="overflow" vert="horz" wrap="square" lIns="0" tIns="228600" rIns="0" bIns="0" numCol="1" spcCol="0" rtlCol="0" fromWordArt="0" anchor="t" anchorCtr="0" forceAA="0" compatLnSpc="0">
            <a:normAutofit/>
          </a:bodyPr>
          <a:lstStyle>
            <a:defPPr>
              <a:defRPr lang="fr-FR"/>
            </a:defPPr>
          </a:lstStyle>
          <a:p>
            <a:pPr marL="0" indent="0" algn="l">
              <a:lnSpc>
                <a:spcPts val="1414"/>
              </a:lnSpc>
              <a:spcBef>
                <a:spcPts val="1700"/>
              </a:spcBef>
              <a:spcAft>
                <a:spcPts val="0"/>
              </a:spcAft>
              <a:buNone/>
              <a:defRPr/>
            </a:pPr>
            <a:r>
              <a:rPr lang="fr-FR" b="1" dirty="0">
                <a:solidFill>
                  <a:srgbClr val="0070C0"/>
                </a:solidFill>
                <a:latin typeface="Franklin gothic"/>
                <a:cs typeface="Franklin gothic"/>
              </a:rPr>
              <a:t>Le Ségur du numérique - Programme ESMS numérique </a:t>
            </a:r>
            <a:r>
              <a:rPr lang="fr-FR" sz="1900" b="1" dirty="0">
                <a:solidFill>
                  <a:srgbClr val="0070C0"/>
                </a:solidFill>
                <a:latin typeface="Franklin gothic"/>
                <a:cs typeface="Franklin gothic"/>
              </a:rPr>
              <a:t>: </a:t>
            </a:r>
            <a:r>
              <a:rPr lang="fr-FR" sz="1900" dirty="0">
                <a:latin typeface="Franklin gothic"/>
                <a:cs typeface="Franklin gothic"/>
              </a:rPr>
              <a:t>630 millions d’€  pour </a:t>
            </a:r>
            <a:r>
              <a:rPr lang="fr-FR" sz="1900" b="0" i="0" u="none" strike="noStrike" cap="none" spc="0" dirty="0">
                <a:solidFill>
                  <a:srgbClr val="000000"/>
                </a:solidFill>
                <a:latin typeface="Franklin gothic"/>
                <a:ea typeface="Calibri"/>
                <a:cs typeface="Franklin gothic"/>
              </a:rPr>
              <a:t>aider les ESMS à </a:t>
            </a:r>
            <a:r>
              <a:rPr lang="fr-FR" sz="1900" dirty="0">
                <a:latin typeface="Franklin gothic"/>
                <a:cs typeface="Franklin gothic"/>
              </a:rPr>
              <a:t>:</a:t>
            </a:r>
            <a:endParaRPr sz="1900" dirty="0">
              <a:latin typeface="Franklin gothic"/>
              <a:cs typeface="Franklin gothic"/>
            </a:endParaRPr>
          </a:p>
          <a:p>
            <a:pPr lvl="1" algn="l">
              <a:lnSpc>
                <a:spcPts val="1414"/>
              </a:lnSpc>
              <a:spcBef>
                <a:spcPts val="170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sz="1900" b="1" i="0" u="none" dirty="0">
                <a:solidFill>
                  <a:srgbClr val="000000"/>
                </a:solidFill>
                <a:latin typeface="Franklin gothic"/>
                <a:ea typeface="Calibri"/>
                <a:cs typeface="Franklin gothic"/>
              </a:rPr>
              <a:t>S’équiper</a:t>
            </a:r>
            <a:r>
              <a:rPr sz="1900" b="0" i="0" u="none" dirty="0">
                <a:solidFill>
                  <a:srgbClr val="000000"/>
                </a:solidFill>
                <a:latin typeface="Franklin gothic"/>
                <a:ea typeface="Calibri"/>
                <a:cs typeface="Franklin gothic"/>
              </a:rPr>
              <a:t> en technologies numériques et en logiciels métier (DUI)</a:t>
            </a:r>
            <a:r>
              <a:rPr lang="fr-FR" sz="1900" dirty="0">
                <a:latin typeface="Franklin gothic"/>
                <a:cs typeface="Franklin gothic"/>
              </a:rPr>
              <a:t> ;</a:t>
            </a:r>
            <a:endParaRPr sz="1900" dirty="0">
              <a:latin typeface="Franklin gothic"/>
              <a:cs typeface="Franklin gothic"/>
            </a:endParaRPr>
          </a:p>
          <a:p>
            <a:pPr marL="0" indent="0" algn="l">
              <a:lnSpc>
                <a:spcPts val="1414"/>
              </a:lnSpc>
              <a:spcBef>
                <a:spcPts val="1699"/>
              </a:spcBef>
              <a:spcAft>
                <a:spcPts val="0"/>
              </a:spcAft>
              <a:buNone/>
              <a:defRPr/>
            </a:pPr>
            <a:r>
              <a:rPr lang="fr-FR" b="1" dirty="0">
                <a:solidFill>
                  <a:srgbClr val="0070C0"/>
                </a:solidFill>
                <a:latin typeface="Franklin gothic"/>
                <a:cs typeface="Franklin gothic"/>
              </a:rPr>
              <a:t>Le taux d’équipement et de connexion à Internet</a:t>
            </a:r>
            <a:r>
              <a:rPr lang="fr-FR" b="0" dirty="0">
                <a:solidFill>
                  <a:srgbClr val="0070C0"/>
                </a:solidFill>
                <a:latin typeface="Franklin gothic"/>
                <a:cs typeface="Franklin gothic"/>
              </a:rPr>
              <a:t> :</a:t>
            </a:r>
            <a:endParaRPr b="0" dirty="0">
              <a:solidFill>
                <a:srgbClr val="0070C0"/>
              </a:solidFill>
              <a:latin typeface="Franklin gothic"/>
              <a:cs typeface="Franklin gothic"/>
            </a:endParaRPr>
          </a:p>
          <a:p>
            <a:pPr lvl="1" algn="l">
              <a:lnSpc>
                <a:spcPts val="1414"/>
              </a:lnSpc>
              <a:spcBef>
                <a:spcPts val="1698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lang="fr-FR" sz="1900" b="0" dirty="0">
                <a:solidFill>
                  <a:schemeClr val="bg1"/>
                </a:solidFill>
                <a:latin typeface="Franklin gothic"/>
                <a:cs typeface="Franklin gothic"/>
              </a:rPr>
              <a:t>91% un smartphone, 94% d’internautes (CREDOC, 2025)</a:t>
            </a:r>
            <a:endParaRPr sz="1900" b="0" dirty="0">
              <a:solidFill>
                <a:srgbClr val="0070C0"/>
              </a:solidFill>
              <a:latin typeface="Franklin gothic"/>
              <a:cs typeface="Franklin gothic"/>
            </a:endParaRPr>
          </a:p>
          <a:p>
            <a:pPr marL="0" indent="0" algn="l">
              <a:lnSpc>
                <a:spcPts val="1414"/>
              </a:lnSpc>
              <a:spcBef>
                <a:spcPts val="1700"/>
              </a:spcBef>
              <a:spcAft>
                <a:spcPts val="0"/>
              </a:spcAft>
              <a:buNone/>
              <a:defRPr/>
            </a:pPr>
            <a:r>
              <a:rPr lang="fr-FR" b="1" i="0" u="none" strike="noStrike" cap="none" spc="0" dirty="0">
                <a:solidFill>
                  <a:srgbClr val="0070C0"/>
                </a:solidFill>
                <a:latin typeface="Franklin gothic"/>
                <a:cs typeface="Franklin gothic"/>
              </a:rPr>
              <a:t>La </a:t>
            </a:r>
            <a:r>
              <a:rPr lang="fr-FR" b="1" i="0" u="none" strike="noStrike" cap="none" spc="0" dirty="0">
                <a:solidFill>
                  <a:srgbClr val="0070C0"/>
                </a:solidFill>
                <a:latin typeface="Franklin gothic"/>
                <a:ea typeface="Arial"/>
                <a:cs typeface="Franklin gothic"/>
              </a:rPr>
              <a:t>dématérialisation des services publics et administratifs</a:t>
            </a:r>
            <a:r>
              <a:rPr lang="fr-FR" b="1" dirty="0">
                <a:solidFill>
                  <a:srgbClr val="0070C0"/>
                </a:solidFill>
                <a:latin typeface="Franklin gothic"/>
                <a:cs typeface="Franklin gothic"/>
              </a:rPr>
              <a:t> :</a:t>
            </a:r>
            <a:endParaRPr b="1" dirty="0">
              <a:solidFill>
                <a:srgbClr val="0070C0"/>
              </a:solidFill>
              <a:latin typeface="Franklin gothic"/>
              <a:cs typeface="Franklin gothic"/>
            </a:endParaRPr>
          </a:p>
          <a:p>
            <a:pPr lvl="1" algn="l">
              <a:lnSpc>
                <a:spcPts val="1414"/>
              </a:lnSpc>
              <a:spcBef>
                <a:spcPts val="170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lang="fr-FR" sz="1900" dirty="0">
                <a:latin typeface="Franklin gothic"/>
                <a:cs typeface="Franklin gothic"/>
              </a:rPr>
              <a:t>Le plan « Action publique 2022 ». </a:t>
            </a:r>
            <a:endParaRPr sz="1900" dirty="0">
              <a:latin typeface="Franklin gothic"/>
              <a:cs typeface="Franklin gothic"/>
            </a:endParaRPr>
          </a:p>
          <a:p>
            <a:pPr marL="0" indent="0" algn="l">
              <a:lnSpc>
                <a:spcPts val="1414"/>
              </a:lnSpc>
              <a:spcAft>
                <a:spcPts val="0"/>
              </a:spcAft>
              <a:buFont typeface="Arial"/>
              <a:buNone/>
              <a:defRPr/>
            </a:pPr>
            <a:r>
              <a:rPr lang="fr-FR" b="1" dirty="0">
                <a:solidFill>
                  <a:srgbClr val="0070C0"/>
                </a:solidFill>
                <a:latin typeface="Franklin gothic"/>
                <a:cs typeface="Franklin gothic"/>
              </a:rPr>
              <a:t>Les éloignés du numérique :</a:t>
            </a:r>
            <a:endParaRPr b="0" i="0" u="none" dirty="0">
              <a:solidFill>
                <a:srgbClr val="000000"/>
              </a:solidFill>
              <a:latin typeface="Franklin gothic"/>
              <a:ea typeface="Arial"/>
              <a:cs typeface="Franklin gothic"/>
            </a:endParaRPr>
          </a:p>
          <a:p>
            <a:pPr lvl="1" algn="l">
              <a:lnSpc>
                <a:spcPts val="1414"/>
              </a:lnSpc>
              <a:spcAft>
                <a:spcPts val="0"/>
              </a:spcAft>
              <a:buFont typeface="Wingdings"/>
              <a:buChar char="v"/>
              <a:defRPr/>
            </a:pPr>
            <a:r>
              <a:rPr sz="19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15,7 millions de personnes (Rapport ANCT, CREDOC, Marsouin, 2024)</a:t>
            </a:r>
            <a:r>
              <a:rPr sz="1900" b="0" i="0" u="none" dirty="0">
                <a:solidFill>
                  <a:srgbClr val="000000"/>
                </a:solidFill>
                <a:latin typeface="Franklin gothic"/>
                <a:ea typeface="Arial"/>
                <a:cs typeface="Franklin gothic"/>
              </a:rPr>
              <a:t> ;</a:t>
            </a:r>
            <a:endParaRPr sz="1900" dirty="0">
              <a:latin typeface="Franklin gothic"/>
              <a:cs typeface="Franklin gothic"/>
            </a:endParaRPr>
          </a:p>
          <a:p>
            <a:pPr marL="0" indent="0" algn="l">
              <a:lnSpc>
                <a:spcPts val="1414"/>
              </a:lnSpc>
              <a:spcAft>
                <a:spcPts val="0"/>
              </a:spcAft>
              <a:buFont typeface="Arial"/>
              <a:buNone/>
              <a:defRPr/>
            </a:pPr>
            <a:r>
              <a:rPr b="1" i="0" u="none" dirty="0">
                <a:solidFill>
                  <a:srgbClr val="0070C0"/>
                </a:solidFill>
                <a:latin typeface="Franklin gothic"/>
                <a:ea typeface="Franklin Gothic Book"/>
                <a:cs typeface="Franklin gothic"/>
              </a:rPr>
              <a:t>Dans le champ du travail social :</a:t>
            </a:r>
            <a:r>
              <a:rPr b="0" i="0" u="none" dirty="0">
                <a:solidFill>
                  <a:srgbClr val="000000"/>
                </a:solidFill>
                <a:latin typeface="Franklin gothic"/>
                <a:ea typeface="Franklin Gothic Book"/>
                <a:cs typeface="Franklin gothic"/>
              </a:rPr>
              <a:t> </a:t>
            </a:r>
            <a:endParaRPr dirty="0">
              <a:latin typeface="Franklin gothic"/>
              <a:cs typeface="Franklin gothic"/>
            </a:endParaRPr>
          </a:p>
          <a:p>
            <a:pPr lvl="1" algn="l">
              <a:lnSpc>
                <a:spcPts val="1554"/>
              </a:lnSpc>
              <a:spcBef>
                <a:spcPts val="170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lang="fr-FR" sz="1900" dirty="0">
                <a:latin typeface="Franklin gothic"/>
                <a:cs typeface="Franklin gothic"/>
              </a:rPr>
              <a:t>Le numérique s’importe auprès des travailleurs sociaux par les demandes et les besoins d’aide des personnes accompagnées (Sorin, 2023).</a:t>
            </a:r>
            <a:endParaRPr sz="1900" dirty="0">
              <a:latin typeface="Franklin gothic"/>
              <a:cs typeface="Franklin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9" name="Groupe 18"/>
          <p:cNvGrpSpPr/>
          <p:nvPr/>
        </p:nvGrpSpPr>
        <p:grpSpPr bwMode="auto">
          <a:xfrm rot="16199998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orme libre 19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  <p:sp>
          <p:nvSpPr>
            <p:cNvPr id="21" name="Forme libre 20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  <p:sp>
          <p:nvSpPr>
            <p:cNvPr id="22" name="Forme libre 21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</p:grpSp>
      <p:sp>
        <p:nvSpPr>
          <p:cNvPr id="3" name="Titre 2"/>
          <p:cNvSpPr>
            <a:spLocks noGrp="1"/>
          </p:cNvSpPr>
          <p:nvPr>
            <p:ph type="title"/>
          </p:nvPr>
        </p:nvSpPr>
        <p:spPr bwMode="auto">
          <a:xfrm>
            <a:off x="594358" y="95249"/>
            <a:ext cx="10873739" cy="1687829"/>
          </a:xfrm>
        </p:spPr>
        <p:txBody>
          <a:bodyPr rtlCol="0"/>
          <a:lstStyle>
            <a:defPPr>
              <a:defRPr lang="fr-FR"/>
            </a:defPPr>
          </a:lstStyle>
          <a:p>
            <a:pPr>
              <a:buFont typeface="Arial"/>
              <a:buNone/>
              <a:defRPr/>
            </a:pPr>
            <a:r>
              <a:rPr lang="fr-FR"/>
              <a:t>CAPUNI EMS - La méthodologie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sz="quarter" idx="13"/>
          </p:nvPr>
        </p:nvSpPr>
        <p:spPr bwMode="auto">
          <a:xfrm>
            <a:off x="1828799" y="2374615"/>
            <a:ext cx="8189948" cy="3639206"/>
          </a:xfrm>
        </p:spPr>
        <p:txBody>
          <a:bodyPr vertOverflow="overflow" horzOverflow="overflow" vert="horz" wrap="square" lIns="0" tIns="228600" rIns="0" bIns="0" numCol="1" spcCol="0" rtlCol="0" fromWordArt="0" anchor="t" anchorCtr="0" forceAA="0" compatLnSpc="0">
            <a:normAutofit/>
          </a:bodyPr>
          <a:lstStyle>
            <a:defPPr>
              <a:defRPr lang="fr-FR"/>
            </a:defPPr>
          </a:lstStyle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fr-FR" sz="2000" b="1" dirty="0">
                <a:solidFill>
                  <a:srgbClr val="0070C0"/>
                </a:solidFill>
                <a:latin typeface="Franklin gothic"/>
                <a:cs typeface="Franklin gothic"/>
              </a:rPr>
              <a:t>Anthropologie des usages du numérique (Plantard, 2016) : </a:t>
            </a:r>
            <a:endParaRPr sz="2000" b="1" dirty="0">
              <a:solidFill>
                <a:srgbClr val="000000"/>
              </a:solidFill>
              <a:latin typeface="Franklin gothic"/>
              <a:cs typeface="Franklin gothic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fr-FR" sz="1900" dirty="0">
                <a:solidFill>
                  <a:srgbClr val="000000"/>
                </a:solidFill>
                <a:latin typeface="Franklin gothic"/>
                <a:cs typeface="Franklin gothic"/>
              </a:rPr>
              <a:t>Explorer les dynamiques d’appropriation du numérique par les travailleurs sociaux et les personnes accompagnées en ESMS. 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fr-FR" sz="1900" dirty="0">
                <a:latin typeface="Franklin gothic"/>
                <a:cs typeface="Franklin gothic"/>
              </a:rPr>
              <a:t>Comprendre les transformations du secteur médico-social.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fr-FR" sz="1900" dirty="0">
                <a:latin typeface="Franklin gothic"/>
                <a:cs typeface="Franklin gothic"/>
              </a:rPr>
              <a:t>Identifier les bénéfices pour les personnes accompagnées</a:t>
            </a:r>
            <a:r>
              <a:rPr lang="fr-FR" sz="2000" dirty="0">
                <a:latin typeface="Franklin gothic"/>
                <a:cs typeface="Franklin gothic"/>
              </a:rPr>
              <a:t>.</a:t>
            </a:r>
            <a:endParaRPr sz="2000" dirty="0">
              <a:latin typeface="Franklin gothic"/>
              <a:cs typeface="Franklin gothic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fr-FR" sz="2000" b="1" dirty="0">
                <a:solidFill>
                  <a:srgbClr val="0070C0"/>
                </a:solidFill>
                <a:latin typeface="Franklin gothic"/>
                <a:cs typeface="Franklin gothic"/>
              </a:rPr>
              <a:t>Une recherche-action collaborative (Bonny, 2017) :</a:t>
            </a:r>
            <a:endParaRPr sz="2000" b="1" dirty="0">
              <a:solidFill>
                <a:srgbClr val="0070C0"/>
              </a:solidFill>
              <a:latin typeface="Franklin gothic"/>
              <a:cs typeface="Franklin gothic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/>
              <a:buChar char="v"/>
              <a:defRPr/>
            </a:pPr>
            <a:r>
              <a:rPr lang="fr-FR" sz="1900" dirty="0">
                <a:solidFill>
                  <a:srgbClr val="000000"/>
                </a:solidFill>
                <a:latin typeface="Franklin gothic"/>
                <a:cs typeface="Franklin gothic"/>
              </a:rPr>
              <a:t>Des chercheurs en</a:t>
            </a:r>
            <a:r>
              <a:rPr lang="fr-FR" sz="1900" b="1" dirty="0">
                <a:solidFill>
                  <a:srgbClr val="000000"/>
                </a:solidFill>
                <a:latin typeface="Franklin gothic"/>
                <a:cs typeface="Franklin gothic"/>
              </a:rPr>
              <a:t> sciences humaines et sociales </a:t>
            </a:r>
            <a:r>
              <a:rPr lang="fr-FR" sz="1900" dirty="0">
                <a:solidFill>
                  <a:srgbClr val="000000"/>
                </a:solidFill>
                <a:latin typeface="Franklin gothic"/>
                <a:cs typeface="Franklin gothic"/>
              </a:rPr>
              <a:t>; </a:t>
            </a:r>
            <a:endParaRPr sz="1900" dirty="0">
              <a:latin typeface="Franklin gothic"/>
              <a:cs typeface="Franklin gothic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/>
              <a:buChar char="v"/>
              <a:defRPr/>
            </a:pPr>
            <a:r>
              <a:rPr lang="fr-FR" sz="1900" dirty="0">
                <a:solidFill>
                  <a:srgbClr val="000000"/>
                </a:solidFill>
                <a:latin typeface="Franklin gothic"/>
                <a:cs typeface="Franklin gothic"/>
              </a:rPr>
              <a:t>Des</a:t>
            </a:r>
            <a:r>
              <a:rPr lang="fr-FR" sz="1900" b="1" dirty="0">
                <a:solidFill>
                  <a:srgbClr val="000000"/>
                </a:solidFill>
                <a:latin typeface="Franklin gothic"/>
                <a:cs typeface="Franklin gothic"/>
              </a:rPr>
              <a:t> praticien-chercheurs</a:t>
            </a:r>
            <a:r>
              <a:rPr lang="fr-FR" sz="1900" dirty="0">
                <a:solidFill>
                  <a:srgbClr val="000000"/>
                </a:solidFill>
                <a:latin typeface="Franklin gothic"/>
                <a:cs typeface="Franklin gothic"/>
              </a:rPr>
              <a:t> (De Lavergne, 2007). </a:t>
            </a:r>
            <a:endParaRPr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0499661" name="Image 15049966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835319" y="1928328"/>
            <a:ext cx="2782792" cy="1908857"/>
          </a:xfrm>
          <a:prstGeom prst="rect">
            <a:avLst/>
          </a:prstGeom>
        </p:spPr>
      </p:pic>
      <p:pic>
        <p:nvPicPr>
          <p:cNvPr id="1070354636" name="Image 107035463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677671" y="4509938"/>
            <a:ext cx="1940440" cy="1940440"/>
          </a:xfrm>
          <a:prstGeom prst="rect">
            <a:avLst/>
          </a:prstGeom>
        </p:spPr>
      </p:pic>
      <p:grpSp>
        <p:nvGrpSpPr>
          <p:cNvPr id="1609707643" name="Groupe 18"/>
          <p:cNvGrpSpPr/>
          <p:nvPr/>
        </p:nvGrpSpPr>
        <p:grpSpPr bwMode="auto">
          <a:xfrm rot="16199969" flipV="1">
            <a:off x="0" y="3900132"/>
            <a:ext cx="2959225" cy="2959225"/>
            <a:chOff x="0" y="12288"/>
            <a:chExt cx="3549" cy="3550"/>
          </a:xfrm>
        </p:grpSpPr>
        <p:sp>
          <p:nvSpPr>
            <p:cNvPr id="885304983" name="Forme libre 19"/>
            <p:cNvSpPr/>
            <p:nvPr/>
          </p:nvSpPr>
          <p:spPr bwMode="auto">
            <a:xfrm>
              <a:off x="0" y="12288"/>
              <a:ext cx="1788" cy="2385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  <p:sp>
          <p:nvSpPr>
            <p:cNvPr id="1774849391" name="Forme libre 20"/>
            <p:cNvSpPr/>
            <p:nvPr/>
          </p:nvSpPr>
          <p:spPr bwMode="auto">
            <a:xfrm>
              <a:off x="0" y="14677"/>
              <a:ext cx="1161" cy="1161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  <p:sp>
          <p:nvSpPr>
            <p:cNvPr id="483221692" name="Forme libre 21"/>
            <p:cNvSpPr/>
            <p:nvPr/>
          </p:nvSpPr>
          <p:spPr bwMode="auto">
            <a:xfrm>
              <a:off x="1220" y="14674"/>
              <a:ext cx="2328" cy="1164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</p:grpSp>
      <p:sp>
        <p:nvSpPr>
          <p:cNvPr id="1558898594" name="Titre 2"/>
          <p:cNvSpPr>
            <a:spLocks noGrp="1"/>
          </p:cNvSpPr>
          <p:nvPr>
            <p:ph type="title"/>
          </p:nvPr>
        </p:nvSpPr>
        <p:spPr bwMode="auto">
          <a:xfrm>
            <a:off x="594357" y="95247"/>
            <a:ext cx="10873739" cy="1687828"/>
          </a:xfrm>
        </p:spPr>
        <p:txBody>
          <a:bodyPr rtlCol="0"/>
          <a:lstStyle>
            <a:defPPr>
              <a:defRPr lang="fr-FR"/>
            </a:defPPr>
          </a:lstStyle>
          <a:p>
            <a:pPr>
              <a:buFont typeface="Arial"/>
              <a:buNone/>
              <a:defRPr/>
            </a:pPr>
            <a:r>
              <a:rPr lang="fr-FR" dirty="0"/>
              <a:t>CAPUNI EMS - La méthodologie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B0698A3-E41B-5BAB-9B98-EF9515EF512A}"/>
              </a:ext>
            </a:extLst>
          </p:cNvPr>
          <p:cNvSpPr txBox="1"/>
          <p:nvPr/>
        </p:nvSpPr>
        <p:spPr>
          <a:xfrm>
            <a:off x="8397333" y="5161777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Association</a:t>
            </a:r>
          </a:p>
          <a:p>
            <a:pPr algn="ctr"/>
            <a:r>
              <a:rPr lang="fr-FR" dirty="0" err="1">
                <a:solidFill>
                  <a:schemeClr val="bg1"/>
                </a:solidFill>
              </a:rPr>
              <a:t>añvol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4F09FE1-E111-1306-D571-57F357C2E5BF}"/>
              </a:ext>
            </a:extLst>
          </p:cNvPr>
          <p:cNvSpPr txBox="1"/>
          <p:nvPr/>
        </p:nvSpPr>
        <p:spPr bwMode="auto">
          <a:xfrm>
            <a:off x="9153417" y="3717032"/>
            <a:ext cx="214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Association </a:t>
            </a:r>
            <a:r>
              <a:rPr lang="fr-FR" dirty="0" err="1">
                <a:solidFill>
                  <a:schemeClr val="bg1"/>
                </a:solidFill>
              </a:rPr>
              <a:t>Filéas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35311793" name="Espace réservé du texte 6"/>
          <p:cNvSpPr>
            <a:spLocks noGrp="1"/>
          </p:cNvSpPr>
          <p:nvPr>
            <p:ph sz="quarter" idx="13"/>
          </p:nvPr>
        </p:nvSpPr>
        <p:spPr bwMode="auto">
          <a:xfrm>
            <a:off x="1828800" y="2281233"/>
            <a:ext cx="9545999" cy="4399263"/>
          </a:xfrm>
        </p:spPr>
        <p:txBody>
          <a:bodyPr vertOverflow="overflow" horzOverflow="overflow" vert="horz" wrap="square" lIns="0" tIns="228600" rIns="0" bIns="0" numCol="1" spcCol="0" rtlCol="0" fromWordArt="0" anchor="t" anchorCtr="0" forceAA="0" compatLnSpc="0">
            <a:normAutofit/>
          </a:bodyPr>
          <a:lstStyle>
            <a:defPPr>
              <a:defRPr lang="fr-FR"/>
            </a:def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fr-FR" b="1" dirty="0">
                <a:solidFill>
                  <a:srgbClr val="0070C0"/>
                </a:solidFill>
                <a:cs typeface="Franklin gothic"/>
              </a:rPr>
              <a:t>Une enquête qualitative dans 4 ESMS du réseau GRAAL :</a:t>
            </a:r>
            <a:endParaRPr dirty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/>
              <a:buChar char="v"/>
              <a:defRPr/>
            </a:pPr>
            <a:r>
              <a:rPr lang="fr-FR" sz="1900" dirty="0">
                <a:cs typeface="Franklin gothic"/>
              </a:rPr>
              <a:t>4 monographies d’établissements ;</a:t>
            </a:r>
            <a:endParaRPr sz="1900" dirty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/>
              <a:buChar char="v"/>
              <a:defRPr/>
            </a:pPr>
            <a:r>
              <a:rPr lang="fr-FR" sz="1900" dirty="0">
                <a:cs typeface="Franklin gothic"/>
              </a:rPr>
              <a:t>98 entretiens semi-directifs (Beaud &amp; Weber, 2010) :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1900" dirty="0"/>
              <a:t>Auprès des professionnels des ESMS.</a:t>
            </a:r>
            <a:endParaRPr sz="1900" dirty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/>
              <a:buChar char="v"/>
              <a:defRPr/>
            </a:pPr>
            <a:r>
              <a:rPr lang="fr-FR" sz="1900" dirty="0">
                <a:cs typeface="Franklin gothic"/>
              </a:rPr>
              <a:t>Actions de la recherche ;</a:t>
            </a:r>
            <a:endParaRPr sz="1900" dirty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/>
              <a:buChar char="v"/>
              <a:defRPr/>
            </a:pPr>
            <a:r>
              <a:rPr lang="fr-FR" sz="1900" dirty="0">
                <a:cs typeface="Franklin gothic"/>
              </a:rPr>
              <a:t>Observations participantes (</a:t>
            </a:r>
            <a:r>
              <a:rPr lang="fr-FR" sz="1900" dirty="0" err="1">
                <a:cs typeface="Franklin gothic"/>
              </a:rPr>
              <a:t>Lapassade</a:t>
            </a:r>
            <a:r>
              <a:rPr lang="fr-FR" sz="1900" dirty="0">
                <a:cs typeface="Franklin gothic"/>
              </a:rPr>
              <a:t>, 2002).</a:t>
            </a:r>
            <a:endParaRPr sz="19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sz="1400" dirty="0">
              <a:cs typeface="Franklin gothic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fr-FR" b="1" dirty="0">
                <a:solidFill>
                  <a:srgbClr val="0070C0"/>
                </a:solidFill>
                <a:cs typeface="Franklin gothic"/>
              </a:rPr>
              <a:t>Une enquête quantitative par questionnaire en ligne au niveau national :</a:t>
            </a:r>
            <a:endParaRPr dirty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/>
              <a:buChar char="v"/>
              <a:defRPr/>
            </a:pPr>
            <a:r>
              <a:rPr lang="fr-FR" sz="1900" dirty="0">
                <a:cs typeface="Calibri" panose="020F0502020204030204" pitchFamily="34" charset="0"/>
              </a:rPr>
              <a:t>Les usages numériques :</a:t>
            </a:r>
            <a:endParaRPr sz="1900" dirty="0">
              <a:cs typeface="Calibri" panose="020F0502020204030204" pitchFamily="34" charset="0"/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1900" dirty="0">
                <a:cs typeface="Calibri" panose="020F0502020204030204" pitchFamily="34" charset="0"/>
              </a:rPr>
              <a:t>Des professionnels en ESMS ;</a:t>
            </a:r>
            <a:endParaRPr sz="1900" dirty="0">
              <a:cs typeface="Calibri" panose="020F0502020204030204" pitchFamily="34" charset="0"/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1900" dirty="0">
                <a:cs typeface="Calibri" panose="020F0502020204030204" pitchFamily="34" charset="0"/>
              </a:rPr>
              <a:t>Des personnes accompagnées ;</a:t>
            </a:r>
            <a:endParaRPr sz="1900" dirty="0"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/>
              <a:buChar char="v"/>
              <a:defRPr/>
            </a:pPr>
            <a:r>
              <a:rPr lang="fr-FR" sz="1900" b="0" i="0" u="none" strike="noStrike" cap="none" spc="0" dirty="0">
                <a:solidFill>
                  <a:schemeClr val="bg1"/>
                </a:solidFill>
                <a:ea typeface="Franklin gothic"/>
                <a:cs typeface="Calibri" panose="020F0502020204030204" pitchFamily="34" charset="0"/>
              </a:rPr>
              <a:t>Questionnaire en FALC et en LSF.</a:t>
            </a:r>
            <a:endParaRPr sz="1900" dirty="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CAPUNI EMS – Modèle d’analyse</a:t>
            </a:r>
            <a:endParaRPr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 bwMode="auto">
          <a:xfrm>
            <a:off x="594360" y="2282008"/>
            <a:ext cx="10873740" cy="369932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 b="1" dirty="0">
                <a:solidFill>
                  <a:srgbClr val="0070C0"/>
                </a:solidFill>
              </a:rPr>
              <a:t>Le parcours d’appropriation des technologies numériques (Plantard, 2016)</a:t>
            </a:r>
            <a:endParaRPr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743135" y="3237316"/>
            <a:ext cx="8576190" cy="2734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Résultats enquête qualitative</a:t>
            </a:r>
            <a:endParaRPr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 bwMode="auto">
          <a:xfrm>
            <a:off x="839416" y="2282008"/>
            <a:ext cx="10628684" cy="43153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fr-FR" sz="2200" b="1" dirty="0">
                <a:solidFill>
                  <a:srgbClr val="0070C0"/>
                </a:solidFill>
              </a:rPr>
              <a:t>La « maturité » numérique des établissements enquêtés</a:t>
            </a:r>
            <a:endParaRPr sz="2200" dirty="0"/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fr-FR" dirty="0"/>
              <a:t>Des degrés d’appropriation du numérique hétérogènes 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fr-FR" dirty="0"/>
              <a:t>Une maturité numérique faible :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fr-FR" dirty="0"/>
              <a:t>Une phase d’amorce ancrée dans les imaginaires du numérique et contrainte par les injonctions réglementaires ;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fr-FR" dirty="0"/>
              <a:t>Une phase de confiance qui laisse peu de place aux professionnels ;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fr-FR" dirty="0"/>
              <a:t>Une phase de construction soumise à des contraintes de temps.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fr-FR" dirty="0"/>
              <a:t>Une maturité numérique moyenne :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fr-FR" dirty="0"/>
              <a:t>Une phase d’amorce contrainte par les injonctions réglementaires ;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fr-FR" dirty="0"/>
              <a:t>Une phase de confiance construite sur une approche participative, mais affaiblie par le manque de formation entre pairs ce qui fragilise la phase de construction.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fr-FR" dirty="0"/>
              <a:t>Une maturité numérique forte :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fr-FR" dirty="0"/>
              <a:t>Une phase d’amorce auto déterminée ;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fr-FR" dirty="0"/>
              <a:t>Une place centrale accordée aux professionnels dans la phase de confiance et à la pair-</a:t>
            </a:r>
            <a:r>
              <a:rPr lang="fr-FR" dirty="0" err="1"/>
              <a:t>aidance</a:t>
            </a:r>
            <a:r>
              <a:rPr lang="fr-FR" dirty="0"/>
              <a:t> dans la phase de construction.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090542998" name="Groupe 18"/>
          <p:cNvGrpSpPr/>
          <p:nvPr/>
        </p:nvGrpSpPr>
        <p:grpSpPr bwMode="auto">
          <a:xfrm rot="16199969" flipV="1">
            <a:off x="0" y="3900132"/>
            <a:ext cx="2959225" cy="2959225"/>
            <a:chOff x="0" y="12288"/>
            <a:chExt cx="3549" cy="3550"/>
          </a:xfrm>
        </p:grpSpPr>
        <p:sp>
          <p:nvSpPr>
            <p:cNvPr id="559397083" name="Forme libre 19"/>
            <p:cNvSpPr/>
            <p:nvPr/>
          </p:nvSpPr>
          <p:spPr bwMode="auto">
            <a:xfrm>
              <a:off x="0" y="12288"/>
              <a:ext cx="1788" cy="2385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  <p:sp>
          <p:nvSpPr>
            <p:cNvPr id="395748198" name="Forme libre 20"/>
            <p:cNvSpPr/>
            <p:nvPr/>
          </p:nvSpPr>
          <p:spPr bwMode="auto">
            <a:xfrm>
              <a:off x="0" y="14677"/>
              <a:ext cx="1161" cy="1161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  <p:sp>
          <p:nvSpPr>
            <p:cNvPr id="1722679132" name="Forme libre 21"/>
            <p:cNvSpPr/>
            <p:nvPr/>
          </p:nvSpPr>
          <p:spPr bwMode="auto">
            <a:xfrm>
              <a:off x="1220" y="14674"/>
              <a:ext cx="2328" cy="1164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>
                <a:defRPr/>
              </a:pPr>
              <a:endParaRPr lang="fr-FR"/>
            </a:p>
          </p:txBody>
        </p:sp>
      </p:grpSp>
      <p:sp>
        <p:nvSpPr>
          <p:cNvPr id="1129595437" name="Titre 2"/>
          <p:cNvSpPr>
            <a:spLocks noGrp="1"/>
          </p:cNvSpPr>
          <p:nvPr>
            <p:ph type="title"/>
          </p:nvPr>
        </p:nvSpPr>
        <p:spPr bwMode="auto">
          <a:xfrm>
            <a:off x="594360" y="102874"/>
            <a:ext cx="10873739" cy="1680204"/>
          </a:xfrm>
        </p:spPr>
        <p:txBody>
          <a:bodyPr rtlCol="0"/>
          <a:lstStyle>
            <a:defPPr>
              <a:defRPr lang="fr-FR"/>
            </a:defPPr>
          </a:lstStyle>
          <a:p>
            <a:pPr>
              <a:defRPr/>
            </a:pPr>
            <a:r>
              <a:rPr lang="fr-FR" dirty="0"/>
              <a:t>Résultats enquête qualitative</a:t>
            </a:r>
            <a:endParaRPr dirty="0"/>
          </a:p>
        </p:txBody>
      </p:sp>
      <p:sp>
        <p:nvSpPr>
          <p:cNvPr id="1290570887" name="Espace réservé du texte 6"/>
          <p:cNvSpPr>
            <a:spLocks noGrp="1"/>
          </p:cNvSpPr>
          <p:nvPr>
            <p:ph sz="quarter" idx="13"/>
          </p:nvPr>
        </p:nvSpPr>
        <p:spPr bwMode="auto">
          <a:xfrm>
            <a:off x="1103823" y="2281233"/>
            <a:ext cx="10752817" cy="3467783"/>
          </a:xfrm>
        </p:spPr>
        <p:txBody>
          <a:bodyPr vertOverflow="overflow" horzOverflow="overflow" vert="horz" wrap="square" lIns="0" tIns="228600" rIns="0" bIns="0" numCol="1" spcCol="0" rtlCol="0" fromWordArt="0" anchor="t" anchorCtr="0" forceAA="0" compatLnSpc="0">
            <a:normAutofit/>
          </a:bodyPr>
          <a:lstStyle>
            <a:defPPr>
              <a:defRPr lang="fr-FR"/>
            </a:defPPr>
          </a:lstStyle>
          <a:p>
            <a:pPr marL="2286" lvl="0" indent="0" algn="l">
              <a:lnSpc>
                <a:spcPts val="1554"/>
              </a:lnSpc>
              <a:spcBef>
                <a:spcPts val="1699"/>
              </a:spcBef>
              <a:spcAft>
                <a:spcPts val="0"/>
              </a:spcAft>
              <a:buFont typeface="Wingdings"/>
              <a:buNone/>
              <a:defRPr/>
            </a:pPr>
            <a:r>
              <a:rPr sz="2000" b="1" dirty="0">
                <a:solidFill>
                  <a:srgbClr val="0070C0"/>
                </a:solidFill>
              </a:rPr>
              <a:t>Une tension entre :</a:t>
            </a:r>
            <a:endParaRPr sz="2000" b="0" dirty="0">
              <a:solidFill>
                <a:srgbClr val="0070C0"/>
              </a:solidFill>
            </a:endParaRPr>
          </a:p>
          <a:p>
            <a:pPr lvl="1" algn="l">
              <a:lnSpc>
                <a:spcPts val="1979"/>
              </a:lnSpc>
              <a:spcBef>
                <a:spcPts val="1699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sz="1900" b="0" dirty="0">
                <a:solidFill>
                  <a:schemeClr val="bg1"/>
                </a:solidFill>
              </a:rPr>
              <a:t>Des pratiques numériques institutionnalisées : logiciels métiers, plannings, etc. ;</a:t>
            </a:r>
            <a:endParaRPr sz="1900" dirty="0"/>
          </a:p>
          <a:p>
            <a:pPr lvl="1" algn="l">
              <a:lnSpc>
                <a:spcPts val="1979"/>
              </a:lnSpc>
              <a:spcBef>
                <a:spcPts val="1699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sz="1900" b="0" dirty="0">
                <a:solidFill>
                  <a:schemeClr val="bg1"/>
                </a:solidFill>
              </a:rPr>
              <a:t>Des pratiques numériques </a:t>
            </a:r>
            <a:r>
              <a:rPr lang="fr-FR" sz="1900" b="0" i="0" u="none" strike="noStrike" cap="none" spc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invisibilisé</a:t>
            </a:r>
            <a:r>
              <a:rPr sz="1900" b="0" dirty="0">
                <a:solidFill>
                  <a:schemeClr val="bg1"/>
                </a:solidFill>
              </a:rPr>
              <a:t>es : l’accompagnement des pratiques numériques des personnes accompagnées.</a:t>
            </a:r>
            <a:endParaRPr sz="1900" dirty="0"/>
          </a:p>
          <a:p>
            <a:pPr marL="2286" lvl="0" indent="0" algn="l">
              <a:lnSpc>
                <a:spcPts val="1839"/>
              </a:lnSpc>
              <a:spcBef>
                <a:spcPts val="1698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fr-FR" sz="2000" b="1" i="0" u="none" strike="noStrike" cap="none" spc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Une épreuve de professionnalité </a:t>
            </a:r>
            <a:r>
              <a:rPr lang="fr-FR" sz="2000" b="0" i="0" u="none" strike="noStrike" cap="none" spc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(Ravon &amp; Vidal-Naquet, 2014)</a:t>
            </a:r>
            <a:endParaRPr sz="2000" b="0" dirty="0">
              <a:solidFill>
                <a:schemeClr val="bg1"/>
              </a:solidFill>
            </a:endParaRPr>
          </a:p>
          <a:p>
            <a:pPr lvl="2" algn="l">
              <a:lnSpc>
                <a:spcPts val="1979"/>
              </a:lnSpc>
              <a:spcBef>
                <a:spcPts val="1699"/>
              </a:spcBef>
              <a:spcAft>
                <a:spcPts val="0"/>
              </a:spcAft>
              <a:buFont typeface="Wingdings"/>
              <a:buChar char="§"/>
              <a:defRPr/>
            </a:pPr>
            <a:r>
              <a:rPr sz="1900" b="0" dirty="0">
                <a:solidFill>
                  <a:schemeClr val="bg1"/>
                </a:solidFill>
              </a:rPr>
              <a:t>Les travailleurs sociaux ne sont pas des professionnels de la médiation numérique (Rapport ANCT, CREDOC, CREAD-Marsouin, 2025) ;</a:t>
            </a:r>
            <a:endParaRPr sz="1900" dirty="0"/>
          </a:p>
          <a:p>
            <a:pPr lvl="2" algn="l">
              <a:lnSpc>
                <a:spcPts val="1839"/>
              </a:lnSpc>
              <a:spcBef>
                <a:spcPts val="1698"/>
              </a:spcBef>
              <a:spcAft>
                <a:spcPts val="0"/>
              </a:spcAft>
              <a:buFont typeface="Wingdings"/>
              <a:buChar char="§"/>
              <a:defRPr/>
            </a:pPr>
            <a:r>
              <a:rPr sz="1900" b="0" dirty="0">
                <a:solidFill>
                  <a:schemeClr val="bg1"/>
                </a:solidFill>
              </a:rPr>
              <a:t>Ils exercent cette activité sans formation spécifique.</a:t>
            </a:r>
            <a:endParaRPr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9308484" name="Titre 1"/>
          <p:cNvSpPr>
            <a:spLocks noGrp="1"/>
          </p:cNvSpPr>
          <p:nvPr>
            <p:ph type="title"/>
          </p:nvPr>
        </p:nvSpPr>
        <p:spPr bwMode="auto">
          <a:xfrm>
            <a:off x="594360" y="278128"/>
            <a:ext cx="9778365" cy="1494595"/>
          </a:xfrm>
        </p:spPr>
        <p:txBody>
          <a:bodyPr rtlCol="0"/>
          <a:lstStyle>
            <a:defPPr>
              <a:defRPr lang="fr-FR"/>
            </a:defPPr>
          </a:lstStyle>
          <a:p>
            <a:pPr>
              <a:defRPr/>
            </a:pPr>
            <a:r>
              <a:rPr lang="fr-FR" dirty="0"/>
              <a:t>Résultats enquête qualitative</a:t>
            </a:r>
            <a:endParaRPr dirty="0"/>
          </a:p>
        </p:txBody>
      </p:sp>
      <p:sp>
        <p:nvSpPr>
          <p:cNvPr id="1982620477" name="ZoneTexte 1982620476"/>
          <p:cNvSpPr txBox="1"/>
          <p:nvPr/>
        </p:nvSpPr>
        <p:spPr bwMode="auto">
          <a:xfrm>
            <a:off x="1095018" y="2588282"/>
            <a:ext cx="9277707" cy="2177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rgbClr val="0070C0"/>
                </a:solidFill>
                <a:cs typeface="Calibri"/>
              </a:rPr>
              <a:t>Les pratiques numériques invisibilisées des professionnels</a:t>
            </a:r>
            <a:endParaRPr sz="2000" dirty="0"/>
          </a:p>
          <a:p>
            <a:pPr>
              <a:defRPr/>
            </a:pPr>
            <a:endParaRPr sz="2400" b="1" dirty="0">
              <a:solidFill>
                <a:srgbClr val="0070C0"/>
              </a:solidFill>
              <a:cs typeface="Calibri"/>
            </a:endParaRPr>
          </a:p>
          <a:p>
            <a:pPr>
              <a:defRPr/>
            </a:pPr>
            <a:r>
              <a:rPr sz="1900" b="1" dirty="0">
                <a:solidFill>
                  <a:srgbClr val="0070C0"/>
                </a:solidFill>
                <a:cs typeface="Calibri"/>
              </a:rPr>
              <a:t> </a:t>
            </a:r>
            <a:r>
              <a:rPr sz="1900" b="1" dirty="0">
                <a:solidFill>
                  <a:schemeClr val="bg1"/>
                </a:solidFill>
                <a:cs typeface="Calibri"/>
              </a:rPr>
              <a:t>La médiation numérique par l’activité :</a:t>
            </a:r>
            <a:endParaRPr sz="1900" b="1" dirty="0">
              <a:solidFill>
                <a:srgbClr val="0070C0"/>
              </a:solidFill>
              <a:cs typeface="Calibri"/>
            </a:endParaRPr>
          </a:p>
          <a:p>
            <a:pPr marL="807165" lvl="1" indent="-349965">
              <a:buFont typeface="Wingdings"/>
              <a:buChar char="v"/>
              <a:defRPr/>
            </a:pPr>
            <a:r>
              <a:rPr sz="1900" b="0" dirty="0">
                <a:solidFill>
                  <a:schemeClr val="bg1"/>
                </a:solidFill>
                <a:cs typeface="Calibri"/>
              </a:rPr>
              <a:t>Accompagner les pratiques numériques quotidiennes ;</a:t>
            </a:r>
            <a:endParaRPr sz="1900" dirty="0"/>
          </a:p>
          <a:p>
            <a:pPr marL="807165" lvl="1" indent="-349965">
              <a:buFont typeface="Wingdings"/>
              <a:buChar char="v"/>
              <a:defRPr/>
            </a:pPr>
            <a:r>
              <a:rPr sz="1900" b="0" dirty="0">
                <a:solidFill>
                  <a:schemeClr val="bg1"/>
                </a:solidFill>
                <a:cs typeface="Calibri"/>
              </a:rPr>
              <a:t>Accompagner les pratiques numériques administratives ;</a:t>
            </a:r>
            <a:endParaRPr sz="1900" dirty="0"/>
          </a:p>
          <a:p>
            <a:pPr marL="807165" lvl="1" indent="-349965">
              <a:buFont typeface="Wingdings"/>
              <a:buChar char="v"/>
              <a:defRPr/>
            </a:pPr>
            <a:r>
              <a:rPr sz="1900" b="0" dirty="0">
                <a:solidFill>
                  <a:schemeClr val="bg1"/>
                </a:solidFill>
                <a:cs typeface="Calibri"/>
              </a:rPr>
              <a:t>Accompagner les pratiques numériques intimes.</a:t>
            </a:r>
            <a:endParaRPr sz="1900" dirty="0"/>
          </a:p>
          <a:p>
            <a:pPr lvl="0">
              <a:defRPr/>
            </a:pPr>
            <a:endParaRPr b="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136753208" name="ZoneTexte 1136753207"/>
          <p:cNvSpPr txBox="1"/>
          <p:nvPr/>
        </p:nvSpPr>
        <p:spPr bwMode="auto">
          <a:xfrm>
            <a:off x="2135560" y="4869160"/>
            <a:ext cx="8643089" cy="9144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fr-FR" sz="2000" b="1" i="0" u="none" strike="noStrike" cap="none" spc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La médiation numérique</a:t>
            </a:r>
            <a:r>
              <a:rPr lang="fr-FR" sz="2000" b="1" i="0" u="none" strike="noStrike" cap="none" spc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fr-FR" sz="2000" b="0" i="0" u="none" strike="noStrike" cap="none" spc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fr-FR" sz="1800" b="0" i="0" u="none" strike="noStrike" cap="none" spc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Faciliter l’appropriation des technologies numériques et l’acquisition d’une culture numérique et développer l’autonomie des personnes dans leur contexte d’usage (Rapport ANCT, 2025).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5889172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278128"/>
            <a:ext cx="9778364" cy="149459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fr-F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 dirty="0"/>
              <a:t>Résultats enquête qualitative</a:t>
            </a:r>
            <a:endParaRPr dirty="0"/>
          </a:p>
        </p:txBody>
      </p:sp>
      <p:sp>
        <p:nvSpPr>
          <p:cNvPr id="1736163008" name="Espace réservé du contenu 5"/>
          <p:cNvSpPr>
            <a:spLocks noGrp="1"/>
          </p:cNvSpPr>
          <p:nvPr>
            <p:ph sz="quarter" idx="15" hasCustomPrompt="1"/>
          </p:nvPr>
        </p:nvSpPr>
        <p:spPr bwMode="auto">
          <a:xfrm>
            <a:off x="594358" y="2358571"/>
            <a:ext cx="11450282" cy="3915423"/>
          </a:xfrm>
        </p:spPr>
        <p:txBody>
          <a:bodyPr vertOverflow="overflow" horzOverflow="overflow" vert="horz" wrap="square" lIns="0" tIns="45720" rIns="0" bIns="0" numCol="1" spcCol="0" rtlCol="0" fromWordArt="0" anchor="t" anchorCtr="0" forceAA="0" compatLnSpc="0">
            <a:normAutofit lnSpcReduction="13000"/>
          </a:bodyPr>
          <a:lstStyle>
            <a:lvl1pPr marL="0" indent="0">
              <a:spcBef>
                <a:spcPts val="1799"/>
              </a:spcBef>
              <a:buFont typeface="Arial"/>
              <a:buNone/>
              <a:defRPr lang="fr-FR" sz="2000"/>
            </a:lvl1pPr>
            <a:lvl2pPr marL="283464" indent="-283464">
              <a:spcBef>
                <a:spcPts val="1799"/>
              </a:spcBef>
              <a:defRPr lang="fr-FR" sz="2000"/>
            </a:lvl2pPr>
            <a:lvl3pPr marL="594360" indent="-283464">
              <a:spcBef>
                <a:spcPts val="1799"/>
              </a:spcBef>
              <a:defRPr lang="fr-FR" sz="2000"/>
            </a:lvl3pPr>
            <a:lvl4pPr marL="822960" indent="-283464">
              <a:spcBef>
                <a:spcPts val="1799"/>
              </a:spcBef>
              <a:defRPr lang="fr-FR" sz="2000"/>
            </a:lvl4pPr>
            <a:lvl5pPr marL="1005840" indent="-283464">
              <a:spcBef>
                <a:spcPts val="1799"/>
              </a:spcBef>
              <a:defRPr lang="fr-FR" sz="2000"/>
            </a:lvl5pPr>
          </a:lstStyle>
          <a:p>
            <a:pPr>
              <a:defRPr/>
            </a:pPr>
            <a:r>
              <a:rPr lang="fr-FR" sz="2000" b="1" i="0" u="none" strike="noStrike" cap="none" spc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À ce jour, trois processus mis au travail :</a:t>
            </a:r>
            <a:endParaRPr sz="2000" dirty="0"/>
          </a:p>
          <a:p>
            <a:pPr algn="l">
              <a:lnSpc>
                <a:spcPct val="85000"/>
              </a:lnSpc>
              <a:spcBef>
                <a:spcPts val="1417"/>
              </a:spcBef>
              <a:spcAft>
                <a:spcPts val="0"/>
              </a:spcAft>
              <a:defRPr/>
            </a:pPr>
            <a:r>
              <a:rPr lang="fr-FR" sz="2000" b="1" i="0" u="none" strike="noStrike" cap="none" spc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1. Numérique et c</a:t>
            </a:r>
            <a:r>
              <a:rPr lang="fr-FR" sz="2000" b="1" i="0" u="none" strike="noStrike" cap="none" spc="0" dirty="0">
                <a:solidFill>
                  <a:srgbClr val="0070C0"/>
                </a:solidFill>
                <a:latin typeface="Franklin Gothic Book"/>
                <a:ea typeface="Arial"/>
                <a:cs typeface="Arial"/>
              </a:rPr>
              <a:t>ompensation du handicap :</a:t>
            </a:r>
            <a:endParaRPr dirty="0"/>
          </a:p>
          <a:p>
            <a:pPr lvl="2" algn="l">
              <a:lnSpc>
                <a:spcPct val="85000"/>
              </a:lnSpc>
              <a:spcBef>
                <a:spcPts val="1417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lang="fr-FR" sz="1900" b="0" i="0" u="none" strike="noStrike" cap="none" spc="0" dirty="0">
                <a:solidFill>
                  <a:schemeClr val="bg1"/>
                </a:solidFill>
                <a:ea typeface="+mn-ea"/>
                <a:cs typeface="+mn-cs"/>
              </a:rPr>
              <a:t>L’utilisation de supports numériques facilitateurs </a:t>
            </a:r>
            <a:r>
              <a:rPr lang="fr-FR" sz="1900" b="0" i="0" u="none" strike="noStrike" cap="none" spc="0" dirty="0">
                <a:solidFill>
                  <a:schemeClr val="bg1"/>
                </a:solidFill>
                <a:ea typeface="Arial"/>
                <a:cs typeface="Arial"/>
              </a:rPr>
              <a:t>(messages vocaux</a:t>
            </a:r>
            <a:r>
              <a:rPr lang="fr-FR" sz="1900" b="0" i="0" u="none" strike="noStrike" cap="none" spc="0" dirty="0">
                <a:solidFill>
                  <a:schemeClr val="bg1"/>
                </a:solidFill>
                <a:ea typeface="+mn-ea"/>
                <a:cs typeface="+mn-cs"/>
              </a:rPr>
              <a:t>) ;</a:t>
            </a:r>
            <a:endParaRPr sz="1900" dirty="0"/>
          </a:p>
          <a:p>
            <a:pPr marL="650886" lvl="1" indent="-250835" algn="l">
              <a:lnSpc>
                <a:spcPct val="85000"/>
              </a:lnSpc>
              <a:spcBef>
                <a:spcPts val="1417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lang="fr-FR" sz="1900" b="0" i="0" u="none" strike="noStrike" cap="none" spc="0" dirty="0">
                <a:solidFill>
                  <a:schemeClr val="bg1"/>
                </a:solidFill>
                <a:ea typeface="+mn-ea"/>
                <a:cs typeface="+mn-cs"/>
              </a:rPr>
              <a:t>Les outils de la </a:t>
            </a:r>
            <a:r>
              <a:rPr lang="fr-FR" sz="1900" b="0" i="0" u="none" strike="noStrike" cap="none" spc="0" dirty="0">
                <a:solidFill>
                  <a:schemeClr val="bg1"/>
                </a:solidFill>
                <a:ea typeface="Arial"/>
                <a:cs typeface="Arial"/>
              </a:rPr>
              <a:t>Communication Alternative Améliorée (CAA) ;</a:t>
            </a:r>
            <a:endParaRPr sz="1900" dirty="0"/>
          </a:p>
          <a:p>
            <a:pPr algn="l">
              <a:lnSpc>
                <a:spcPct val="88000"/>
              </a:lnSpc>
              <a:spcBef>
                <a:spcPts val="1417"/>
              </a:spcBef>
              <a:spcAft>
                <a:spcPts val="0"/>
              </a:spcAft>
              <a:defRPr/>
            </a:pPr>
            <a:r>
              <a:rPr lang="fr-FR" sz="2000" b="1" i="0" u="none" strike="noStrike" cap="none" spc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2. Numérique,</a:t>
            </a:r>
            <a:r>
              <a:rPr lang="fr-FR" sz="2000" b="1" i="0" u="none" strike="noStrike" cap="none" spc="0" dirty="0">
                <a:solidFill>
                  <a:srgbClr val="0070C0"/>
                </a:solidFill>
                <a:latin typeface="Franklin Gothic Book"/>
                <a:ea typeface="Arial"/>
                <a:cs typeface="Arial"/>
              </a:rPr>
              <a:t> Insertion socioprofessionnelle et inclusion :</a:t>
            </a:r>
            <a:endParaRPr dirty="0"/>
          </a:p>
          <a:p>
            <a:pPr lvl="2" algn="l">
              <a:lnSpc>
                <a:spcPct val="88000"/>
              </a:lnSpc>
              <a:spcBef>
                <a:spcPts val="1417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lang="fr-FR" sz="1900" b="0" i="0" u="none" strike="noStrike" cap="none" spc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Des compétences numériques appréciées dans le secteur du </a:t>
            </a:r>
            <a:r>
              <a:rPr lang="fr-FR" sz="1900" b="1" i="0" u="none" strike="noStrike" cap="none" spc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travail protégé</a:t>
            </a:r>
            <a:r>
              <a:rPr lang="fr-FR" sz="1900" b="0" i="0" u="none" strike="noStrike" cap="none" spc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(numérisation, mailing, menuiserie, etc.) ;</a:t>
            </a:r>
            <a:endParaRPr sz="1900" dirty="0"/>
          </a:p>
          <a:p>
            <a:pPr marL="705958" lvl="1" indent="-305908" algn="l">
              <a:lnSpc>
                <a:spcPct val="88000"/>
              </a:lnSpc>
              <a:spcBef>
                <a:spcPts val="1417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lang="fr-FR" sz="1900" b="0" i="0" u="none" strike="noStrike" cap="none" spc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FabLab</a:t>
            </a:r>
            <a:r>
              <a:rPr lang="fr-FR" sz="1900" b="0" i="0" u="none" strike="noStrike" cap="none" spc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et mobilisation des ressources numériques du territoire par et avec les travailleurs sociaux.</a:t>
            </a:r>
            <a:endParaRPr sz="1900" dirty="0"/>
          </a:p>
          <a:p>
            <a:pPr algn="l">
              <a:lnSpc>
                <a:spcPct val="88000"/>
              </a:lnSpc>
              <a:spcBef>
                <a:spcPts val="1417"/>
              </a:spcBef>
              <a:spcAft>
                <a:spcPts val="0"/>
              </a:spcAft>
              <a:defRPr/>
            </a:pPr>
            <a:r>
              <a:rPr lang="fr-FR" sz="2000" b="1" i="0" u="none" strike="noStrike" cap="none" spc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3. Numérique, expressio</a:t>
            </a:r>
            <a:r>
              <a:rPr lang="fr-FR" sz="2000" b="1" i="0" u="none" strike="noStrike" cap="none" spc="0" dirty="0">
                <a:solidFill>
                  <a:srgbClr val="0070C0"/>
                </a:solidFill>
                <a:latin typeface="Franklin Gothic Book"/>
                <a:ea typeface="Arial"/>
                <a:cs typeface="Arial"/>
              </a:rPr>
              <a:t>n et socialisation :</a:t>
            </a:r>
            <a:endParaRPr dirty="0"/>
          </a:p>
          <a:p>
            <a:pPr marL="705958" lvl="1" indent="-305908" algn="l">
              <a:lnSpc>
                <a:spcPct val="88000"/>
              </a:lnSpc>
              <a:spcBef>
                <a:spcPts val="1417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lang="fr-FR" sz="1900" b="0" i="0" u="none" strike="noStrike" cap="none" spc="0" dirty="0">
                <a:solidFill>
                  <a:schemeClr val="bg1"/>
                </a:solidFill>
                <a:ea typeface="+mn-ea"/>
                <a:cs typeface="+mn-cs"/>
              </a:rPr>
              <a:t>Web radio : un support </a:t>
            </a:r>
            <a:r>
              <a:rPr lang="fr-FR" sz="1900" b="0" i="0" u="none" strike="noStrike" cap="none" spc="0" dirty="0">
                <a:solidFill>
                  <a:schemeClr val="bg1"/>
                </a:solidFill>
                <a:ea typeface="Arial"/>
                <a:cs typeface="Arial"/>
              </a:rPr>
              <a:t>d’expression qui favorise le dévoilement et le renforcement de l’estime de soi ;</a:t>
            </a:r>
            <a:endParaRPr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ersonnalisé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Arial"/>
        <a:cs typeface="Arial"/>
      </a:majorFont>
      <a:minorFont>
        <a:latin typeface="Franklin Gothic Book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{0E691510-4ECF-46CF-800F-E9D3BA3AD0C2}tf78853419_win32</Template>
  <TotalTime>108</TotalTime>
  <Words>1236</Words>
  <Application>Microsoft Office PowerPoint</Application>
  <DocSecurity>0</DocSecurity>
  <PresentationFormat>Grand écran</PresentationFormat>
  <Paragraphs>116</Paragraphs>
  <Slides>12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1" baseType="lpstr">
      <vt:lpstr>Arial</vt:lpstr>
      <vt:lpstr>Calibri</vt:lpstr>
      <vt:lpstr>Franklin gothic</vt:lpstr>
      <vt:lpstr>Franklin Gothic Book</vt:lpstr>
      <vt:lpstr>Franklin Gothic Demi</vt:lpstr>
      <vt:lpstr>Helvetica</vt:lpstr>
      <vt:lpstr>Times New Roman</vt:lpstr>
      <vt:lpstr>Wingdings</vt:lpstr>
      <vt:lpstr>Personnalisé</vt:lpstr>
      <vt:lpstr>CAPUNI EMS Le « virage numérique » dans les établissements et services médico-sociaux : des intentions aux pratiques effectives.</vt:lpstr>
      <vt:lpstr>CAPUNI EMS - Le contexte</vt:lpstr>
      <vt:lpstr>CAPUNI EMS - La méthodologie</vt:lpstr>
      <vt:lpstr>CAPUNI EMS - La méthodologie</vt:lpstr>
      <vt:lpstr>CAPUNI EMS – Modèle d’analyse</vt:lpstr>
      <vt:lpstr>Résultats enquête qualitative</vt:lpstr>
      <vt:lpstr>Résultats enquête qualitative</vt:lpstr>
      <vt:lpstr>Résultats enquête qualitative</vt:lpstr>
      <vt:lpstr>Résultats enquête qualitative</vt:lpstr>
      <vt:lpstr>Discussion</vt:lpstr>
      <vt:lpstr>Présentation PowerPoint</vt:lpstr>
      <vt:lpstr>Equipe de recherche :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Véronique LECHENE</dc:creator>
  <cp:keywords/>
  <dc:description/>
  <cp:lastModifiedBy>Véronique LECHENE</cp:lastModifiedBy>
  <cp:revision>96</cp:revision>
  <dcterms:created xsi:type="dcterms:W3CDTF">2025-04-04T08:00:07Z</dcterms:created>
  <dcterms:modified xsi:type="dcterms:W3CDTF">2026-06-01T12:15:18Z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