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10234613" cy="710406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0" autoAdjust="0"/>
  </p:normalViewPr>
  <p:slideViewPr>
    <p:cSldViewPr>
      <p:cViewPr varScale="1">
        <p:scale>
          <a:sx n="71" d="100"/>
          <a:sy n="71" d="100"/>
        </p:scale>
        <p:origin x="178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326249" cy="475249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347934" y="0"/>
            <a:ext cx="3326249" cy="475249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>
              <a:defRPr/>
            </a:pPr>
            <a:fld id="{FAF8E60C-1BB3-4737-AEAB-03FA972ECDE9}" type="datetimeFigureOut">
              <a:rPr lang="fr-FR"/>
              <a:t>01/06/2026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706563" y="1184275"/>
            <a:ext cx="4262437" cy="3197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767596" y="4558440"/>
            <a:ext cx="6140768" cy="3729633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996836"/>
            <a:ext cx="3326249" cy="475248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347934" y="8996836"/>
            <a:ext cx="3326249" cy="475248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>
              <a:defRPr/>
            </a:pPr>
            <a:fld id="{D1B29D8E-C963-4327-9B6E-55568F7465A9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1B29D8E-C963-4327-9B6E-55568F7465A9}" type="slidenum">
              <a:rPr lang="fr-FR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1B29D8E-C963-4327-9B6E-55568F7465A9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1B29D8E-C963-4327-9B6E-55568F7465A9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1B29D8E-C963-4327-9B6E-55568F7465A9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1B29D8E-C963-4327-9B6E-55568F7465A9}" type="slidenum">
              <a:rPr lang="fr-FR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1B29D8E-C963-4327-9B6E-55568F7465A9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sz="13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1B29D8E-C963-4327-9B6E-55568F7465A9}" type="slidenum">
              <a:rPr lang="fr-FR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1B29D8E-C963-4327-9B6E-55568F7465A9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marsouin.org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7382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55797" y="983162"/>
            <a:ext cx="1459837" cy="9665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848203" y="930884"/>
            <a:ext cx="958096" cy="966574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 bwMode="auto">
          <a:xfrm>
            <a:off x="7070483" y="5745494"/>
            <a:ext cx="188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u="sng">
                <a:hlinkClick r:id="rId5" tooltip="http://www.marsouin.org/"/>
              </a:rPr>
              <a:t>www.marsouin.org</a:t>
            </a:r>
            <a:r>
              <a:rPr lang="fr-FR" sz="1600"/>
              <a:t> </a:t>
            </a:r>
            <a:endParaRPr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999855" y="1201591"/>
            <a:ext cx="3458095" cy="695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 bwMode="auto">
          <a:xfrm>
            <a:off x="3365003" y="1033040"/>
            <a:ext cx="272779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</a:rPr>
              <a:t>SÉMINAIRE </a:t>
            </a:r>
            <a:endParaRPr/>
          </a:p>
          <a:p>
            <a:pPr algn="ctr"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</a:rPr>
              <a:t>ANNUEL MARSOUIN</a:t>
            </a:r>
            <a:endParaRPr/>
          </a:p>
        </p:txBody>
      </p:sp>
      <p:grpSp>
        <p:nvGrpSpPr>
          <p:cNvPr id="54" name="Groupe 53"/>
          <p:cNvGrpSpPr/>
          <p:nvPr userDrawn="1"/>
        </p:nvGrpSpPr>
        <p:grpSpPr bwMode="auto">
          <a:xfrm>
            <a:off x="298591" y="6274261"/>
            <a:ext cx="8546815" cy="381818"/>
            <a:chOff x="281595" y="6224385"/>
            <a:chExt cx="8546815" cy="381818"/>
          </a:xfrm>
        </p:grpSpPr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6"/>
            <a:stretch/>
          </p:blipFill>
          <p:spPr bwMode="auto">
            <a:xfrm>
              <a:off x="1591403" y="6246118"/>
              <a:ext cx="354000" cy="360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 userDrawn="1"/>
          </p:nvPicPr>
          <p:blipFill>
            <a:blip r:embed="rId7"/>
            <a:stretch/>
          </p:blipFill>
          <p:spPr bwMode="auto">
            <a:xfrm>
              <a:off x="4294481" y="6237805"/>
              <a:ext cx="672857" cy="36000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 userDrawn="1"/>
          </p:nvPicPr>
          <p:blipFill>
            <a:blip r:embed="rId8"/>
            <a:stretch/>
          </p:blipFill>
          <p:spPr bwMode="auto">
            <a:xfrm>
              <a:off x="5103679" y="6246118"/>
              <a:ext cx="628055" cy="36008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 userDrawn="1"/>
          </p:nvPicPr>
          <p:blipFill>
            <a:blip r:embed="rId9"/>
            <a:stretch/>
          </p:blipFill>
          <p:spPr bwMode="auto">
            <a:xfrm>
              <a:off x="7058282" y="6224385"/>
              <a:ext cx="360000" cy="360000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 userDrawn="1"/>
          </p:nvPicPr>
          <p:blipFill>
            <a:blip r:embed="rId10"/>
            <a:stretch/>
          </p:blipFill>
          <p:spPr bwMode="auto">
            <a:xfrm>
              <a:off x="7551575" y="6237805"/>
              <a:ext cx="1276835" cy="360000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 userDrawn="1"/>
          </p:nvPicPr>
          <p:blipFill>
            <a:blip r:embed="rId11"/>
            <a:stretch/>
          </p:blipFill>
          <p:spPr bwMode="auto">
            <a:xfrm>
              <a:off x="5853024" y="6224385"/>
              <a:ext cx="1071965" cy="360000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 userDrawn="1"/>
          </p:nvPicPr>
          <p:blipFill>
            <a:blip r:embed="rId12"/>
            <a:stretch/>
          </p:blipFill>
          <p:spPr bwMode="auto">
            <a:xfrm>
              <a:off x="2099592" y="6239375"/>
              <a:ext cx="845070" cy="360000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 userDrawn="1"/>
          </p:nvPicPr>
          <p:blipFill>
            <a:blip r:embed="rId13"/>
            <a:stretch/>
          </p:blipFill>
          <p:spPr bwMode="auto">
            <a:xfrm>
              <a:off x="3077636" y="6238646"/>
              <a:ext cx="599932" cy="36000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 userDrawn="1"/>
          </p:nvPicPr>
          <p:blipFill>
            <a:blip r:embed="rId14"/>
            <a:stretch/>
          </p:blipFill>
          <p:spPr bwMode="auto">
            <a:xfrm>
              <a:off x="3804894" y="6224385"/>
              <a:ext cx="368276" cy="36000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 userDrawn="1"/>
          </p:nvPicPr>
          <p:blipFill>
            <a:blip r:embed="rId15"/>
            <a:stretch/>
          </p:blipFill>
          <p:spPr bwMode="auto">
            <a:xfrm>
              <a:off x="281595" y="6224385"/>
              <a:ext cx="1182482" cy="360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18ème séminaire Marsouin  12 &amp; 13 juillet 2021 - Lannion 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18ème séminaire Marsouin  12 &amp; 13 juillet 2021 - Lannion 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8650" y="89426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2660073"/>
            <a:ext cx="7886700" cy="3516890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28650" y="6251171"/>
            <a:ext cx="1748790" cy="47030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fr-FR"/>
              <a:t>18ème séminaire Marsouin  12 &amp; 13 juillet 2021 - Lannion 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7382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15350" y="169455"/>
            <a:ext cx="425976" cy="3913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893929" y="185738"/>
            <a:ext cx="387909" cy="3913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1765415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fr-FR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18ème séminaire Marsouin  12 &amp; 13 juillet 2021 - Lannion 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18ème séminaire Marsouin  12 &amp; 13 juillet 2021 - Lannion 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18ème séminaire Marsouin  12 &amp; 13 juillet 2021 - Lannion 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18ème séminaire Marsouin  12 &amp; 13 juillet 2021 - Lannion 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18ème séminaire Marsouin  12 &amp; 13 juillet 2021 - Lannion 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18ème séminaire Marsouin  12 &amp; 13 juillet 2021 - Lannion 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18ème séminaire Marsouin  12 &amp; 13 juillet 2021 - Lannion 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DA34AE-F4A9-4624-8848-14A0B95A45A8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doc.fr/publications/barometre-du-numerique-edition-2025" TargetMode="External"/><Relationship Id="rId7" Type="http://schemas.openxmlformats.org/officeDocument/2006/relationships/hyperlink" Target="https://doi.org/10.3917/graph1.081.0013" TargetMode="External"/><Relationship Id="rId2" Type="http://schemas.openxmlformats.org/officeDocument/2006/relationships/hyperlink" Target="https://anct.gouv.fr/ressources/publications/publication-rapport-annuel-2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openedition.org/dms/1660" TargetMode="External"/><Relationship Id="rId5" Type="http://schemas.openxmlformats.org/officeDocument/2006/relationships/hyperlink" Target="https://shs.cairn.info/revue-pensee-plurielle-2026-1-page-51?lang=fr&amp;tab=resume" TargetMode="External"/><Relationship Id="rId4" Type="http://schemas.openxmlformats.org/officeDocument/2006/relationships/hyperlink" Target="https://doi.org/10.3917/ta.023.004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184725" y="3284984"/>
            <a:ext cx="8565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 b="1" dirty="0"/>
              <a:t>Les enjeux de l'inclusion numérique en établissements et services médico-sociaux</a:t>
            </a:r>
            <a:endParaRPr sz="3200" b="1" dirty="0"/>
          </a:p>
          <a:p>
            <a:pPr algn="ctr">
              <a:defRPr/>
            </a:pPr>
            <a:endParaRPr lang="fr-FR" sz="2400" dirty="0"/>
          </a:p>
          <a:p>
            <a:pPr algn="r">
              <a:defRPr/>
            </a:pPr>
            <a:r>
              <a:rPr lang="fr-FR" sz="1600" dirty="0"/>
              <a:t>Pascal Plantard, Véronique Le Chêne , Laurent Mell</a:t>
            </a:r>
          </a:p>
          <a:p>
            <a:pPr algn="r">
              <a:defRPr/>
            </a:pPr>
            <a:r>
              <a:rPr lang="fr-FR" sz="1600" dirty="0"/>
              <a:t> Xavier Blin, Guillaume Yan, Thomas Salaün, Laurence Jolivet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8650" y="764704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fr-FR" dirty="0"/>
              <a:t>Enquête qualitative usagers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98308" y="3284983"/>
            <a:ext cx="5573892" cy="25942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200" dirty="0"/>
              <a:t>Un parcours de socialisation ;</a:t>
            </a:r>
            <a:endParaRPr sz="2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200" dirty="0"/>
              <a:t>Le rapport au mot et à la langue ;</a:t>
            </a:r>
            <a:endParaRPr sz="2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200" dirty="0"/>
              <a:t>Un espace d’organisation, de compréhension et de réflexion ;</a:t>
            </a:r>
            <a:endParaRPr sz="2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200" dirty="0"/>
              <a:t>Un support d’émancipation ;</a:t>
            </a:r>
            <a:endParaRPr sz="2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200" dirty="0"/>
              <a:t>Un environnement capacitant.</a:t>
            </a:r>
            <a:endParaRPr sz="2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10</a:t>
            </a:fld>
            <a:endParaRPr lang="fr-FR"/>
          </a:p>
        </p:txBody>
      </p:sp>
      <p:sp>
        <p:nvSpPr>
          <p:cNvPr id="9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165469" cy="365125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03C694-8EF4-C545-85BE-97B18A73FC97}"/>
              </a:ext>
            </a:extLst>
          </p:cNvPr>
          <p:cNvSpPr txBox="1"/>
          <p:nvPr/>
        </p:nvSpPr>
        <p:spPr>
          <a:xfrm>
            <a:off x="467544" y="2195572"/>
            <a:ext cx="804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usages du numérique : des espaces de construction de l’identité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9AD144-79E6-7745-0990-D24D53561AED}"/>
              </a:ext>
            </a:extLst>
          </p:cNvPr>
          <p:cNvSpPr txBox="1"/>
          <p:nvPr/>
        </p:nvSpPr>
        <p:spPr bwMode="auto"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Résultats enquête qualitative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3C2D45-F05C-4BD2-57D4-A8ACE5395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786" y="3140968"/>
            <a:ext cx="1843906" cy="24501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8437629" name="Content Placeholder 2"/>
          <p:cNvSpPr>
            <a:spLocks noGrp="1"/>
          </p:cNvSpPr>
          <p:nvPr>
            <p:ph idx="1"/>
          </p:nvPr>
        </p:nvSpPr>
        <p:spPr bwMode="auto">
          <a:xfrm>
            <a:off x="628649" y="1628800"/>
            <a:ext cx="7886700" cy="448431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10000"/>
          </a:bodyPr>
          <a:lstStyle/>
          <a:p>
            <a:pPr marL="457200" marR="0" lvl="0" indent="-380999" algn="l" defTabSz="91440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  <a:defRPr/>
            </a:pPr>
            <a:r>
              <a:rPr lang="fr-FR" sz="2800" b="1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L'institutionnalisation du numérique en ESMS ?</a:t>
            </a:r>
            <a:endParaRPr dirty="0">
              <a:solidFill>
                <a:schemeClr val="tx1"/>
              </a:solidFill>
            </a:endParaRPr>
          </a:p>
          <a:p>
            <a:pPr marL="800098" lvl="2" indent="0">
              <a:buFont typeface="Wingdings"/>
              <a:buNone/>
              <a:defRPr/>
            </a:pPr>
            <a:endParaRPr sz="22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670834" lvl="1" indent="-327935">
              <a:buFont typeface="Wingdings"/>
              <a:buChar char="Ø"/>
              <a:defRPr/>
            </a:pPr>
            <a:r>
              <a:rPr lang="fr-FR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Continuer à objectiver les verrous liés aux usages du numérique :</a:t>
            </a:r>
            <a:endParaRPr lang="fr-FR" b="0" i="0" u="none" strike="noStrike" cap="none" spc="0" dirty="0">
              <a:solidFill>
                <a:schemeClr val="tx1"/>
              </a:solidFill>
              <a:cs typeface="Times New Roman"/>
            </a:endParaRPr>
          </a:p>
          <a:p>
            <a:pPr marL="1528084" lvl="3" indent="-327935">
              <a:buFont typeface="Wingdings"/>
              <a:buChar char="Ø"/>
              <a:defRPr/>
            </a:pPr>
            <a:r>
              <a:rPr lang="fr-FR" sz="19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des personnes accompagnées ;</a:t>
            </a:r>
            <a:endParaRPr lang="fr-FR" sz="1900" b="0" i="0" u="none" strike="noStrike" cap="none" spc="0" dirty="0">
              <a:solidFill>
                <a:schemeClr val="tx1"/>
              </a:solidFill>
              <a:cs typeface="Times New Roman"/>
            </a:endParaRPr>
          </a:p>
          <a:p>
            <a:pPr marL="1528084" lvl="3" indent="-327935">
              <a:buFont typeface="Wingdings"/>
              <a:buChar char="Ø"/>
              <a:defRPr/>
            </a:pPr>
            <a:r>
              <a:rPr lang="fr-FR" sz="19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des professionnels ;</a:t>
            </a:r>
            <a:endParaRPr lang="fr-FR" sz="1900" b="0" i="0" u="none" strike="noStrike" cap="none" spc="0" dirty="0">
              <a:solidFill>
                <a:schemeClr val="tx1"/>
              </a:solidFill>
              <a:cs typeface="Times New Roman"/>
            </a:endParaRPr>
          </a:p>
          <a:p>
            <a:pPr marL="1528084" lvl="3" indent="-327935">
              <a:buFont typeface="Wingdings"/>
              <a:buChar char="Ø"/>
              <a:defRPr/>
            </a:pPr>
            <a:r>
              <a:rPr lang="fr-FR" sz="19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dans les écrits professionnels ;</a:t>
            </a:r>
            <a:endParaRPr lang="fr-FR" sz="1900" b="0" i="0" u="none" strike="noStrike" cap="none" spc="0" dirty="0">
              <a:solidFill>
                <a:schemeClr val="tx1"/>
              </a:solidFill>
              <a:cs typeface="Times New Roman"/>
            </a:endParaRPr>
          </a:p>
          <a:p>
            <a:pPr marL="1528084" lvl="3" indent="-327935">
              <a:buFont typeface="Wingdings"/>
              <a:buChar char="Ø"/>
              <a:defRPr/>
            </a:pPr>
            <a:r>
              <a:rPr lang="fr-FR" sz="19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dans le contexte de la crise RH ;</a:t>
            </a:r>
            <a:endParaRPr lang="fr-FR" sz="1900" b="0" i="0" u="none" strike="noStrike" cap="none" spc="0" dirty="0">
              <a:solidFill>
                <a:schemeClr val="tx1"/>
              </a:solidFill>
              <a:cs typeface="Times New Roman"/>
            </a:endParaRPr>
          </a:p>
          <a:p>
            <a:pPr marL="1528084" lvl="3" indent="-327935">
              <a:buFont typeface="Wingdings"/>
              <a:buChar char="Ø"/>
              <a:defRPr/>
            </a:pPr>
            <a:r>
              <a:rPr lang="fr-FR" sz="19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vis-à-vis de la reconnaissance du secteur</a:t>
            </a:r>
            <a:r>
              <a:rPr sz="1900" dirty="0"/>
              <a:t>.</a:t>
            </a:r>
            <a:endParaRPr lang="fr-FR" sz="1900" b="0" i="0" u="none" strike="noStrike" cap="none" spc="0" dirty="0">
              <a:solidFill>
                <a:schemeClr val="tx1"/>
              </a:solidFill>
              <a:cs typeface="Times New Roman"/>
            </a:endParaRPr>
          </a:p>
          <a:p>
            <a:pPr marL="670834" lvl="1" indent="-327935">
              <a:buFont typeface="Wingdings"/>
              <a:buChar char="Ø"/>
              <a:defRPr/>
            </a:pPr>
            <a:r>
              <a:rPr lang="fr-FR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Les leviers :</a:t>
            </a:r>
            <a:endParaRPr b="0" i="0" u="none" strike="noStrike" cap="none" spc="0" dirty="0">
              <a:solidFill>
                <a:schemeClr val="tx1"/>
              </a:solidFill>
              <a:ea typeface="Arial"/>
              <a:cs typeface="Arial"/>
            </a:endParaRPr>
          </a:p>
          <a:p>
            <a:pPr marL="1070883" lvl="2" indent="-327933">
              <a:buFont typeface="Wingdings"/>
              <a:buChar char="Ø"/>
              <a:defRPr/>
            </a:pPr>
            <a:r>
              <a:rPr lang="fr-FR" sz="1900" b="0" i="0" u="none" strike="noStrike" cap="none" spc="0" dirty="0" err="1">
                <a:solidFill>
                  <a:schemeClr val="tx1"/>
                </a:solidFill>
                <a:ea typeface="Arial"/>
                <a:cs typeface="Arial"/>
              </a:rPr>
              <a:t>Co-conception</a:t>
            </a:r>
            <a:r>
              <a:rPr lang="fr-FR" sz="19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 de dispositifs sociotechniques </a:t>
            </a:r>
            <a:r>
              <a:rPr lang="fr-FR" sz="1900" b="1" i="0" u="none" strike="noStrike" cap="none" spc="0" dirty="0" err="1">
                <a:solidFill>
                  <a:schemeClr val="tx1"/>
                </a:solidFill>
                <a:ea typeface="Arial"/>
                <a:cs typeface="Arial"/>
              </a:rPr>
              <a:t>capacitants</a:t>
            </a:r>
            <a:r>
              <a:rPr lang="fr-FR" sz="1900" b="1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 </a:t>
            </a:r>
            <a:r>
              <a:rPr lang="fr-FR" sz="19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(ESAT 2.0 avec Ateliers de la </a:t>
            </a:r>
            <a:r>
              <a:rPr lang="fr-FR" sz="1900" b="0" i="0" u="none" strike="noStrike" cap="none" spc="0" dirty="0" err="1">
                <a:solidFill>
                  <a:schemeClr val="tx1"/>
                </a:solidFill>
                <a:ea typeface="Arial"/>
                <a:cs typeface="Arial"/>
              </a:rPr>
              <a:t>Mabilais</a:t>
            </a:r>
            <a:r>
              <a:rPr lang="fr-FR" sz="19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, FALC by IA avec l’INRIA...) ;</a:t>
            </a:r>
            <a:endParaRPr sz="1900" b="0" i="0" u="none" strike="noStrike" cap="none" spc="0" dirty="0">
              <a:solidFill>
                <a:schemeClr val="tx1"/>
              </a:solidFill>
              <a:ea typeface="Arial"/>
              <a:cs typeface="Arial"/>
            </a:endParaRPr>
          </a:p>
          <a:p>
            <a:pPr marL="1070883" lvl="2" indent="-327933">
              <a:buFont typeface="Wingdings"/>
              <a:buChar char="Ø"/>
              <a:defRPr/>
            </a:pPr>
            <a:r>
              <a:rPr lang="fr-FR" sz="19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Formation des professionnels et des cadres à la médiation numérique avec l’EHESP</a:t>
            </a:r>
            <a:r>
              <a:rPr lang="en-US" sz="19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.</a:t>
            </a:r>
            <a:endParaRPr sz="19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96141062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327702-2785-932A-4E53-9948DE0B46E5}" type="slidenum">
              <a:rPr lang="fr-FR"/>
              <a:t>11</a:t>
            </a:fld>
            <a:endParaRPr lang="fr-FR"/>
          </a:p>
        </p:txBody>
      </p:sp>
      <p:sp>
        <p:nvSpPr>
          <p:cNvPr id="142623522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49" y="6356350"/>
            <a:ext cx="2165468" cy="365124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818AAD-B4FB-912A-B1FE-C99EACE80591}"/>
              </a:ext>
            </a:extLst>
          </p:cNvPr>
          <p:cNvSpPr txBox="1"/>
          <p:nvPr/>
        </p:nvSpPr>
        <p:spPr bwMode="auto"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Discussion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8716968" name="Content Placeholder 2"/>
          <p:cNvSpPr>
            <a:spLocks noGrp="1"/>
          </p:cNvSpPr>
          <p:nvPr>
            <p:ph idx="1"/>
          </p:nvPr>
        </p:nvSpPr>
        <p:spPr bwMode="auto">
          <a:xfrm>
            <a:off x="628649" y="1484784"/>
            <a:ext cx="4393918" cy="458353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0"/>
          </a:bodyPr>
          <a:lstStyle/>
          <a:p>
            <a:pPr marL="457198" lvl="0" indent="-457200">
              <a:lnSpc>
                <a:spcPct val="111000"/>
              </a:lnSpc>
              <a:buFont typeface="Wingdings"/>
              <a:buChar char="Ø"/>
              <a:defRPr/>
            </a:pPr>
            <a:r>
              <a:rPr lang="fr-FR" sz="2000" b="0" i="0" u="none" strike="noStrike" cap="none" spc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Rapport ANCT, Marsouin, CREDOC « La société numérique française - Comprendre les freins psychosociaux à l'usage du numérique.</a:t>
            </a:r>
            <a:endParaRPr sz="2000" dirty="0">
              <a:latin typeface="Calibri"/>
              <a:cs typeface="Calibri"/>
            </a:endParaRPr>
          </a:p>
          <a:p>
            <a:pPr marL="457198" lvl="0" indent="-457200">
              <a:lnSpc>
                <a:spcPct val="111000"/>
              </a:lnSpc>
              <a:buFont typeface="Wingdings"/>
              <a:buChar char="Ø"/>
              <a:defRPr/>
            </a:pPr>
            <a:r>
              <a:rPr lang="fr-FR" sz="2000" b="0" i="0" u="none" strike="noStrike" cap="none" spc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« Numérique et médico-social : entre institutionnalisation et invisibilisation » 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Pensée Plurielle 2025/1 n°61.</a:t>
            </a:r>
            <a:endParaRPr sz="2000" dirty="0">
              <a:latin typeface="Calibri"/>
              <a:cs typeface="Calibri"/>
            </a:endParaRPr>
          </a:p>
          <a:p>
            <a:pPr marL="457198" lvl="0" indent="-457200">
              <a:lnSpc>
                <a:spcPct val="111000"/>
              </a:lnSpc>
              <a:buFont typeface="Wingdings"/>
              <a:buChar char="Ø"/>
              <a:defRPr/>
            </a:pPr>
            <a:r>
              <a:rPr lang="fr-FR" sz="2000" b="0" i="0" u="none" strike="noStrike" cap="none" spc="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Les apports de l’anthropologie des usages pour penser l’inclusion numérique et l’intervention sociale aujourd’hui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, chapitre dans l’ouvrage « </a:t>
            </a:r>
            <a:r>
              <a:rPr lang="fr-FR" sz="2000" b="0" i="0" u="none" strike="noStrike" cap="none" spc="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digitalité</a:t>
            </a:r>
            <a:r>
              <a:rPr lang="fr-FR" sz="2000" b="0" i="0" u="none" strike="noStrike" cap="none" spc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et travail social », Genève, 2026</a:t>
            </a:r>
            <a:endParaRPr sz="2000" dirty="0">
              <a:latin typeface="Calibri"/>
              <a:cs typeface="Calibri"/>
            </a:endParaRPr>
          </a:p>
          <a:p>
            <a:pPr marL="457198" lvl="0" indent="-457200">
              <a:lnSpc>
                <a:spcPct val="111000"/>
              </a:lnSpc>
              <a:buFont typeface="Wingdings"/>
              <a:buChar char="Ø"/>
              <a:defRPr/>
            </a:pPr>
            <a:r>
              <a:rPr lang="fr-FR" sz="2000" b="0" i="0" u="none" strike="noStrike" cap="none" spc="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Revue Intervention : « Numérique et médico-social : les pratiques invisibles des professionnels » 2026.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4474380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8DBE41-75FD-9292-F74A-404A33A12111}" type="slidenum">
              <a:rPr lang="fr-FR"/>
              <a:t>12</a:t>
            </a:fld>
            <a:endParaRPr lang="fr-FR"/>
          </a:p>
        </p:txBody>
      </p:sp>
      <p:pic>
        <p:nvPicPr>
          <p:cNvPr id="402589044" name="Image 190137553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26177" y="1051786"/>
            <a:ext cx="1330244" cy="186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5817917" name="Image 7658179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91883" y="3412718"/>
            <a:ext cx="1361061" cy="209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185375" name="ZoneTexte 4"/>
          <p:cNvSpPr txBox="1"/>
          <p:nvPr/>
        </p:nvSpPr>
        <p:spPr bwMode="auto">
          <a:xfrm>
            <a:off x="6778915" y="3218624"/>
            <a:ext cx="2138541" cy="100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rgbClr val="002060"/>
                </a:solidFill>
              </a:rPr>
              <a:t>Ouvrage collectif </a:t>
            </a:r>
            <a:endParaRPr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sz="2000" b="1">
                <a:solidFill>
                  <a:srgbClr val="002060"/>
                </a:solidFill>
              </a:rPr>
              <a:t>En cours </a:t>
            </a:r>
            <a:endParaRPr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sz="2000" b="1">
                <a:solidFill>
                  <a:srgbClr val="002060"/>
                </a:solidFill>
              </a:rPr>
              <a:t>Presses des mine</a:t>
            </a:r>
            <a:r>
              <a:rPr lang="fr-FR" sz="2000">
                <a:solidFill>
                  <a:srgbClr val="002060"/>
                </a:solidFill>
              </a:rPr>
              <a:t>s</a:t>
            </a:r>
            <a:endParaRPr sz="2000">
              <a:solidFill>
                <a:srgbClr val="002060"/>
              </a:solidFill>
            </a:endParaRPr>
          </a:p>
        </p:txBody>
      </p:sp>
      <p:pic>
        <p:nvPicPr>
          <p:cNvPr id="922889977" name="Image 200925303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55840" y="4210049"/>
            <a:ext cx="1888719" cy="188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7622816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49" y="6356350"/>
            <a:ext cx="2165468" cy="365124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1AA2B8-2B54-E9AF-DE3A-B8247C49B497}"/>
              </a:ext>
            </a:extLst>
          </p:cNvPr>
          <p:cNvSpPr txBox="1"/>
          <p:nvPr/>
        </p:nvSpPr>
        <p:spPr bwMode="auto"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Publications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9ACEFAC-E568-CB8F-74F1-B383DFEF783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8437629" name="Content Placeholder 2">
            <a:extLst>
              <a:ext uri="{FF2B5EF4-FFF2-40B4-BE49-F238E27FC236}">
                <a16:creationId xmlns:a16="http://schemas.microsoft.com/office/drawing/2014/main" id="{09FFE44D-999D-DC90-E8CB-52EB98CA152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8649" y="1340768"/>
            <a:ext cx="7886700" cy="501558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/>
          <a:p>
            <a:pPr marL="0" indent="-114302">
              <a:buNone/>
              <a:defRPr/>
            </a:pPr>
            <a:r>
              <a:rPr lang="fr-FR" sz="2000" dirty="0"/>
              <a:t>ANCT, 2024. Observatoire des territoires. </a:t>
            </a:r>
            <a:r>
              <a:rPr lang="fr-FR" sz="2000" dirty="0">
                <a:hlinkClick r:id="rId2"/>
              </a:rPr>
              <a:t>https://anct.gouv.fr/ressources/publications/publication-rapport-annuel-2024</a:t>
            </a:r>
            <a:r>
              <a:rPr lang="fr-FR" sz="2000" dirty="0"/>
              <a:t> </a:t>
            </a:r>
          </a:p>
          <a:p>
            <a:pPr marL="0" indent="-114302">
              <a:buNone/>
              <a:defRPr/>
            </a:pPr>
            <a:r>
              <a:rPr lang="fr-FR" sz="2000" dirty="0"/>
              <a:t>Beaud, S., &amp; Weber, F. (2010). </a:t>
            </a:r>
            <a:r>
              <a:rPr lang="fr-FR" sz="2000" i="1" dirty="0"/>
              <a:t>Guide de l’enquête de terrain : Produire et analyser des données ethnographiques</a:t>
            </a:r>
            <a:r>
              <a:rPr lang="fr-FR" sz="2000" dirty="0"/>
              <a:t> (4e édition augmentée.). La Découverte.</a:t>
            </a:r>
          </a:p>
          <a:p>
            <a:pPr marL="0" indent="-114302">
              <a:buNone/>
              <a:defRPr/>
            </a:pPr>
            <a:r>
              <a:rPr lang="fr-FR" sz="2000" dirty="0"/>
              <a:t>Bonny, Y. (2017). Les recherches partenariales participatives: éléments d’analyse et de typologie. </a:t>
            </a:r>
            <a:r>
              <a:rPr lang="fr-FR" sz="2000" i="1" dirty="0"/>
              <a:t>Recherches partenariales et collaboratives</a:t>
            </a:r>
            <a:r>
              <a:rPr lang="fr-FR" sz="2000" dirty="0"/>
              <a:t>, 25-44.</a:t>
            </a:r>
          </a:p>
          <a:p>
            <a:pPr marL="0" indent="-114302">
              <a:buNone/>
              <a:defRPr/>
            </a:pPr>
            <a:r>
              <a:rPr lang="fr-FR" sz="2000" dirty="0"/>
              <a:t>CREDOC, 2025. Baromètre du numérique. </a:t>
            </a:r>
            <a:r>
              <a:rPr lang="fr-FR" sz="2000" dirty="0">
                <a:hlinkClick r:id="rId3"/>
              </a:rPr>
              <a:t>https://www.credoc.fr/publications/barometre-du-numerique-edition-2025</a:t>
            </a:r>
            <a:r>
              <a:rPr lang="fr-FR" sz="2000" dirty="0"/>
              <a:t> </a:t>
            </a:r>
          </a:p>
          <a:p>
            <a:pPr marL="0" indent="-114302">
              <a:buNone/>
              <a:defRPr/>
            </a:pPr>
            <a:r>
              <a:rPr lang="fr-FR" sz="2000" dirty="0"/>
              <a:t>De Lavergne, C. (2007). La posture du praticien-chercheur : Un analyseur de l’évolution de la recherche qualitative. </a:t>
            </a:r>
            <a:r>
              <a:rPr lang="fr-FR" sz="2000" i="1" dirty="0" err="1"/>
              <a:t>Rechercche</a:t>
            </a:r>
            <a:r>
              <a:rPr lang="fr-FR" sz="2000" i="1" dirty="0"/>
              <a:t> qualitative</a:t>
            </a:r>
            <a:r>
              <a:rPr lang="fr-FR" sz="2000" dirty="0"/>
              <a:t>, </a:t>
            </a:r>
            <a:r>
              <a:rPr lang="fr-FR" sz="2000" i="1" dirty="0"/>
              <a:t>Hors série</a:t>
            </a:r>
            <a:r>
              <a:rPr lang="fr-FR" sz="2000" dirty="0"/>
              <a:t>(3).</a:t>
            </a:r>
          </a:p>
          <a:p>
            <a:pPr marL="0" indent="-114302">
              <a:buNone/>
              <a:defRPr/>
            </a:pPr>
            <a:r>
              <a:rPr lang="fr-FR" sz="2000" dirty="0" err="1"/>
              <a:t>Fernagu</a:t>
            </a:r>
            <a:r>
              <a:rPr lang="fr-FR" sz="2000" dirty="0"/>
              <a:t>-Oudet, S. (2022). L’approche par les capabilités dans le champ du travail et de la formation : Vers une définition des environnements </a:t>
            </a:r>
            <a:r>
              <a:rPr lang="fr-FR" sz="2000" dirty="0" err="1"/>
              <a:t>capacitants</a:t>
            </a:r>
            <a:r>
              <a:rPr lang="fr-FR" sz="2000" dirty="0"/>
              <a:t> ?: </a:t>
            </a:r>
            <a:r>
              <a:rPr lang="fr-FR" sz="2000" i="1" dirty="0"/>
              <a:t>Travail et Apprentissages</a:t>
            </a:r>
            <a:r>
              <a:rPr lang="fr-FR" sz="2000" dirty="0"/>
              <a:t>, </a:t>
            </a:r>
            <a:r>
              <a:rPr lang="fr-FR" sz="2000" i="1" dirty="0"/>
              <a:t>N° 23</a:t>
            </a:r>
            <a:r>
              <a:rPr lang="fr-FR" sz="2000" dirty="0"/>
              <a:t>(1), 40‑69. </a:t>
            </a:r>
            <a:r>
              <a:rPr lang="fr-FR" sz="2000" dirty="0">
                <a:hlinkClick r:id="rId4"/>
              </a:rPr>
              <a:t>https://doi.org/10.3917/ta.023.0040</a:t>
            </a:r>
            <a:endParaRPr lang="fr-FR" sz="2000" b="0" i="0" u="none" strike="noStrike" cap="none" spc="0" dirty="0">
              <a:solidFill>
                <a:schemeClr val="tx1"/>
              </a:solidFill>
              <a:ea typeface="Arial"/>
              <a:cs typeface="Arial"/>
            </a:endParaRPr>
          </a:p>
          <a:p>
            <a:pPr marL="0" indent="-114302">
              <a:buNone/>
              <a:defRPr/>
            </a:pPr>
            <a:r>
              <a:rPr lang="fr-FR" sz="20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Plantard et Al, 2025. </a:t>
            </a:r>
            <a:r>
              <a:rPr lang="fr-FR" sz="2000" dirty="0">
                <a:cs typeface="Calibri"/>
              </a:rPr>
              <a:t>Numérique et médico-social : entre institutionnalisation et invisibilisation. </a:t>
            </a:r>
            <a:r>
              <a:rPr lang="fr-FR" sz="2000" i="1" dirty="0">
                <a:cs typeface="Calibri"/>
              </a:rPr>
              <a:t>Pensée Plurielle </a:t>
            </a:r>
            <a:r>
              <a:rPr lang="fr-FR" sz="2000" dirty="0">
                <a:cs typeface="Calibri"/>
              </a:rPr>
              <a:t>2025/1 n°61. </a:t>
            </a:r>
            <a:r>
              <a:rPr lang="fr-FR" sz="2000" dirty="0">
                <a:cs typeface="Calibri"/>
                <a:hlinkClick r:id="rId5"/>
              </a:rPr>
              <a:t>https://shs.cairn.info/revue-pensee-plurielle-2026-1-page-51?lang=fr&amp;tab=resume</a:t>
            </a:r>
            <a:r>
              <a:rPr lang="fr-FR" sz="2000" dirty="0">
                <a:cs typeface="Calibri"/>
              </a:rPr>
              <a:t> </a:t>
            </a:r>
          </a:p>
          <a:p>
            <a:pPr marL="0" indent="-114302">
              <a:buNone/>
              <a:defRPr/>
            </a:pPr>
            <a:r>
              <a:rPr lang="fr-FR" sz="2000" dirty="0"/>
              <a:t>Plantard, P. (2016). Temps numériques et contretemps pédagogiques en Collège Connecté. </a:t>
            </a:r>
            <a:r>
              <a:rPr lang="fr-FR" sz="2000" i="1" dirty="0"/>
              <a:t>Distances et médiations des savoirs</a:t>
            </a:r>
            <a:r>
              <a:rPr lang="fr-FR" sz="2000" dirty="0"/>
              <a:t>, (16). </a:t>
            </a:r>
            <a:r>
              <a:rPr lang="fr-FR" sz="2000" dirty="0">
                <a:hlinkClick r:id="rId6"/>
              </a:rPr>
              <a:t>https://journals.openedition.org/dms/1660</a:t>
            </a:r>
            <a:endParaRPr lang="fr-FR" sz="2000" dirty="0"/>
          </a:p>
          <a:p>
            <a:pPr marL="0" indent="-114302">
              <a:buNone/>
              <a:defRPr/>
            </a:pPr>
            <a:r>
              <a:rPr lang="fr-FR" sz="2000" dirty="0"/>
              <a:t>Sorin, F. (2023). Déplier la question numérique dans le travail social. Une approche écologique des dispositifs sociotechniques dans l’accompagnement éducatif et social: </a:t>
            </a:r>
            <a:r>
              <a:rPr lang="fr-FR" sz="2000" i="1" dirty="0" err="1"/>
              <a:t>Sociographe</a:t>
            </a:r>
            <a:r>
              <a:rPr lang="fr-FR" sz="2000" dirty="0"/>
              <a:t>, </a:t>
            </a:r>
            <a:r>
              <a:rPr lang="fr-FR" sz="2000" i="1" dirty="0"/>
              <a:t>N° 81</a:t>
            </a:r>
            <a:r>
              <a:rPr lang="fr-FR" sz="2000" dirty="0"/>
              <a:t>(1), 13‑28. </a:t>
            </a:r>
            <a:r>
              <a:rPr lang="fr-FR" sz="2000" dirty="0">
                <a:hlinkClick r:id="rId7"/>
              </a:rPr>
              <a:t>https://doi.org/10.3917/graph1.081.0013</a:t>
            </a:r>
            <a:endParaRPr lang="fr-FR" sz="2000" dirty="0"/>
          </a:p>
        </p:txBody>
      </p:sp>
      <p:sp>
        <p:nvSpPr>
          <p:cNvPr id="961410620" name="Slide Number Placeholder 5">
            <a:extLst>
              <a:ext uri="{FF2B5EF4-FFF2-40B4-BE49-F238E27FC236}">
                <a16:creationId xmlns:a16="http://schemas.microsoft.com/office/drawing/2014/main" id="{13426386-6191-220D-2B1D-79D848D2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327702-2785-932A-4E53-9948DE0B46E5}" type="slidenum">
              <a:rPr lang="fr-FR"/>
              <a:t>13</a:t>
            </a:fld>
            <a:endParaRPr lang="fr-FR"/>
          </a:p>
        </p:txBody>
      </p:sp>
      <p:sp>
        <p:nvSpPr>
          <p:cNvPr id="142623522" name="Espace réservé de la date 5">
            <a:extLst>
              <a:ext uri="{FF2B5EF4-FFF2-40B4-BE49-F238E27FC236}">
                <a16:creationId xmlns:a16="http://schemas.microsoft.com/office/drawing/2014/main" id="{98483AB4-F6B0-A5B0-8290-7FA97B54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28649" y="6356350"/>
            <a:ext cx="2165468" cy="365124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E11C32-C72D-2126-0F8C-E3DC5AC03ADD}"/>
              </a:ext>
            </a:extLst>
          </p:cNvPr>
          <p:cNvSpPr txBox="1"/>
          <p:nvPr/>
        </p:nvSpPr>
        <p:spPr bwMode="auto"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Bibliographie</a:t>
            </a:r>
          </a:p>
        </p:txBody>
      </p:sp>
    </p:spTree>
    <p:extLst>
      <p:ext uri="{BB962C8B-B14F-4D97-AF65-F5344CB8AC3E}">
        <p14:creationId xmlns:p14="http://schemas.microsoft.com/office/powerpoint/2010/main" val="117331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5767896" name="Content Placeholder 2"/>
          <p:cNvSpPr>
            <a:spLocks noGrp="1"/>
          </p:cNvSpPr>
          <p:nvPr>
            <p:ph idx="1"/>
          </p:nvPr>
        </p:nvSpPr>
        <p:spPr bwMode="auto">
          <a:xfrm>
            <a:off x="722032" y="2055886"/>
            <a:ext cx="4210008" cy="446945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7500" lnSpcReduction="20000"/>
          </a:bodyPr>
          <a:lstStyle/>
          <a:p>
            <a:pPr>
              <a:spcBef>
                <a:spcPts val="0"/>
              </a:spcBef>
              <a:spcAft>
                <a:spcPts val="990"/>
              </a:spcAft>
              <a:defRPr/>
            </a:pPr>
            <a:r>
              <a:rPr lang="fr-FR" sz="28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Pascal Plantard -</a:t>
            </a:r>
            <a:r>
              <a:rPr lang="fr-FR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Professeur - Directeur de recherche - GIS Marsouin</a:t>
            </a:r>
            <a:endParaRPr lang="fr-FR" sz="2800" dirty="0"/>
          </a:p>
          <a:p>
            <a:pPr>
              <a:spcBef>
                <a:spcPts val="0"/>
              </a:spcBef>
              <a:spcAft>
                <a:spcPts val="990"/>
              </a:spcAft>
              <a:defRPr/>
            </a:pPr>
            <a:r>
              <a:rPr lang="fr-FR" sz="28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Véronique Le Chêne - </a:t>
            </a:r>
            <a:r>
              <a:rPr lang="fr-FR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Chercheuse en SHS – GIS Marsouin </a:t>
            </a:r>
            <a:endParaRPr lang="fr-FR" sz="2800" b="1" i="0" u="none" strike="noStrike" cap="none" spc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990"/>
              </a:spcAft>
              <a:defRPr/>
            </a:pPr>
            <a:r>
              <a:rPr lang="fr-FR" sz="28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Laurent Mell -</a:t>
            </a:r>
            <a:r>
              <a:rPr lang="fr-FR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Sociologue – IMT Atlantique - GIS Marsouin</a:t>
            </a:r>
            <a:endParaRPr lang="fr-FR" sz="2800" dirty="0"/>
          </a:p>
          <a:p>
            <a:pPr>
              <a:spcBef>
                <a:spcPts val="0"/>
              </a:spcBef>
              <a:spcAft>
                <a:spcPts val="990"/>
              </a:spcAft>
              <a:defRPr/>
            </a:pPr>
            <a:r>
              <a:rPr lang="fr-FR" sz="28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Xavier Blin - </a:t>
            </a:r>
            <a:r>
              <a:rPr lang="fr-FR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Travailleur social et praticien-chercheur – Patis </a:t>
            </a:r>
            <a:r>
              <a:rPr lang="fr-FR" sz="2800" b="0" i="0" u="none" strike="noStrike" cap="none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Fraux</a:t>
            </a:r>
            <a:endParaRPr lang="fr-FR" sz="2800" b="1" i="0" u="none" strike="noStrike" cap="none" spc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990"/>
              </a:spcAft>
              <a:defRPr/>
            </a:pPr>
            <a:r>
              <a:rPr lang="fr-FR" sz="28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Thomas Salaün - </a:t>
            </a:r>
            <a:r>
              <a:rPr lang="fr-FR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Travailleur social et praticien-chercheur – Ajoncs d’Or</a:t>
            </a:r>
            <a:endParaRPr lang="fr-FR" sz="2800" dirty="0"/>
          </a:p>
          <a:p>
            <a:pPr>
              <a:spcBef>
                <a:spcPts val="0"/>
              </a:spcBef>
              <a:spcAft>
                <a:spcPts val="990"/>
              </a:spcAft>
              <a:defRPr/>
            </a:pPr>
            <a:r>
              <a:rPr lang="fr-FR" sz="28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Guillaume Yan - </a:t>
            </a:r>
            <a:r>
              <a:rPr lang="fr-FR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Travailleur social et praticien-chercheur – ALAPH</a:t>
            </a:r>
          </a:p>
          <a:p>
            <a:pPr>
              <a:spcBef>
                <a:spcPts val="0"/>
              </a:spcBef>
              <a:spcAft>
                <a:spcPts val="990"/>
              </a:spcAft>
              <a:defRPr/>
            </a:pPr>
            <a:r>
              <a:rPr lang="fr-FR" b="1" dirty="0"/>
              <a:t>Laurence Jolivet - </a:t>
            </a:r>
            <a:r>
              <a:rPr lang="fr-FR" dirty="0"/>
              <a:t>Travailleuse sociale et praticienne-chercheure – ADIMC 35</a:t>
            </a:r>
            <a:endParaRPr lang="fr-FR" b="1" dirty="0"/>
          </a:p>
        </p:txBody>
      </p:sp>
      <p:sp>
        <p:nvSpPr>
          <p:cNvPr id="50720428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Auteur.e.s</a:t>
            </a:r>
            <a:endParaRPr/>
          </a:p>
        </p:txBody>
      </p:sp>
      <p:sp>
        <p:nvSpPr>
          <p:cNvPr id="88903549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F8817B-BB05-6BBB-FB42-B2F56885006B}" type="slidenum">
              <a:rPr lang="fr-FR"/>
              <a:t>14</a:t>
            </a:fld>
            <a:endParaRPr lang="fr-FR"/>
          </a:p>
        </p:txBody>
      </p:sp>
      <p:pic>
        <p:nvPicPr>
          <p:cNvPr id="24651656" name="Image 966430632"/>
          <p:cNvPicPr>
            <a:picLocks noChangeAspect="1"/>
          </p:cNvPicPr>
          <p:nvPr/>
        </p:nvPicPr>
        <p:blipFill>
          <a:blip r:embed="rId2"/>
          <a:srcRect l="4378" r="11105" b="-1"/>
          <a:stretch/>
        </p:blipFill>
        <p:spPr bwMode="auto">
          <a:xfrm>
            <a:off x="5393311" y="2360102"/>
            <a:ext cx="2607391" cy="308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4875164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49" y="6356350"/>
            <a:ext cx="2165468" cy="365124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62D3FAB-97B4-CD53-D157-118A739C0AD7}"/>
              </a:ext>
            </a:extLst>
          </p:cNvPr>
          <p:cNvSpPr txBox="1"/>
          <p:nvPr/>
        </p:nvSpPr>
        <p:spPr bwMode="auto"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L’équipe de recherche CAPUNI EMS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8650" y="764704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fr-FR" dirty="0"/>
              <a:t>Le contexte de la recherche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8650" y="2219829"/>
            <a:ext cx="7886700" cy="413652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dirty="0"/>
              <a:t>Le Ségur du numérique - Programme ESMS numérique : 630 millions d’€  pour aider les ESMS à :</a:t>
            </a:r>
            <a:endParaRPr dirty="0"/>
          </a:p>
          <a:p>
            <a:pPr lvl="1">
              <a:defRPr/>
            </a:pPr>
            <a:r>
              <a:rPr lang="fr-FR" sz="2300" dirty="0"/>
              <a:t>S’équiper en technologies numériques et en logiciels métier (DUI) ;</a:t>
            </a:r>
            <a:endParaRPr sz="2300" dirty="0"/>
          </a:p>
          <a:p>
            <a:pPr>
              <a:defRPr/>
            </a:pPr>
            <a:r>
              <a:rPr lang="fr-FR" dirty="0"/>
              <a:t>Le taux d’équipement et de connexion à Internet :</a:t>
            </a:r>
            <a:endParaRPr dirty="0"/>
          </a:p>
          <a:p>
            <a:pPr lvl="1">
              <a:defRPr/>
            </a:pPr>
            <a:r>
              <a:rPr lang="fr-FR" sz="2300" dirty="0"/>
              <a:t>91% un smartphone, 94% d’internautes (CREDOC, 2025)</a:t>
            </a:r>
            <a:endParaRPr sz="2300" dirty="0"/>
          </a:p>
          <a:p>
            <a:pPr>
              <a:defRPr/>
            </a:pPr>
            <a:r>
              <a:rPr lang="fr-FR" dirty="0"/>
              <a:t>La dématérialisation des services publics et administratifs :</a:t>
            </a:r>
            <a:endParaRPr dirty="0"/>
          </a:p>
          <a:p>
            <a:pPr lvl="1">
              <a:defRPr/>
            </a:pPr>
            <a:r>
              <a:rPr lang="fr-FR" sz="2300" dirty="0"/>
              <a:t>Le plan « Action publique 2022 ». </a:t>
            </a:r>
            <a:endParaRPr sz="2300" dirty="0"/>
          </a:p>
          <a:p>
            <a:pPr>
              <a:defRPr/>
            </a:pPr>
            <a:r>
              <a:rPr lang="fr-FR" dirty="0"/>
              <a:t>Les éloignés du numérique :</a:t>
            </a:r>
            <a:endParaRPr dirty="0"/>
          </a:p>
          <a:p>
            <a:pPr lvl="1">
              <a:defRPr/>
            </a:pPr>
            <a:r>
              <a:rPr lang="fr-FR" sz="2300" dirty="0"/>
              <a:t>16 millions de personnes : Observatoire des territoires (ANCT, 2024) ;</a:t>
            </a:r>
            <a:endParaRPr sz="2300" dirty="0"/>
          </a:p>
          <a:p>
            <a:pPr>
              <a:defRPr/>
            </a:pPr>
            <a:r>
              <a:rPr lang="fr-FR" dirty="0"/>
              <a:t>Dans le champ du travail social </a:t>
            </a:r>
            <a:r>
              <a:rPr lang="fr-FR" sz="3100" dirty="0"/>
              <a:t>: </a:t>
            </a:r>
            <a:endParaRPr sz="3100" dirty="0"/>
          </a:p>
          <a:p>
            <a:pPr lvl="1">
              <a:defRPr/>
            </a:pPr>
            <a:r>
              <a:rPr lang="fr-FR" sz="2300" dirty="0"/>
              <a:t>Le numérique s’importe auprès des travailleurs sociaux par les demandes et les besoins d’aide des personnes accompagnées (Sorin, 2023).</a:t>
            </a:r>
            <a:endParaRPr sz="23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2</a:t>
            </a:fld>
            <a:endParaRPr lang="fr-FR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165469" cy="365125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286BBB-CEE9-AF5B-6058-C443DCC3B452}"/>
              </a:ext>
            </a:extLst>
          </p:cNvPr>
          <p:cNvSpPr txBox="1"/>
          <p:nvPr/>
        </p:nvSpPr>
        <p:spPr>
          <a:xfrm>
            <a:off x="323528" y="2606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Contexte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6148189" name="Title 1"/>
          <p:cNvSpPr>
            <a:spLocks noGrp="1"/>
          </p:cNvSpPr>
          <p:nvPr>
            <p:ph type="title"/>
          </p:nvPr>
        </p:nvSpPr>
        <p:spPr bwMode="auto">
          <a:xfrm>
            <a:off x="628649" y="764704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fr-FR" dirty="0"/>
              <a:t>Cadre théorique sur 4 piliers</a:t>
            </a:r>
          </a:p>
        </p:txBody>
      </p:sp>
      <p:sp>
        <p:nvSpPr>
          <p:cNvPr id="1245933369" name="Content Placeholder 2"/>
          <p:cNvSpPr>
            <a:spLocks noGrp="1"/>
          </p:cNvSpPr>
          <p:nvPr>
            <p:ph idx="1"/>
          </p:nvPr>
        </p:nvSpPr>
        <p:spPr bwMode="auto">
          <a:xfrm>
            <a:off x="298003" y="2051629"/>
            <a:ext cx="8607453" cy="411596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fr-FR" sz="2000" b="0" i="0" u="none" strike="noStrike" cap="none" spc="0" dirty="0">
                <a:solidFill>
                  <a:schemeClr val="tx1"/>
                </a:solidFill>
                <a:latin typeface="Calibri"/>
                <a:cs typeface="Calibri"/>
              </a:rPr>
              <a:t>• </a:t>
            </a:r>
            <a:r>
              <a:rPr lang="fr-FR" sz="2200" b="0" i="0" u="none" strike="noStrike" cap="none" spc="0" dirty="0">
                <a:solidFill>
                  <a:schemeClr val="tx1"/>
                </a:solidFill>
                <a:cs typeface="Calibri" panose="020F0502020204030204" pitchFamily="34" charset="0"/>
              </a:rPr>
              <a:t>Anthropologie</a:t>
            </a:r>
            <a:r>
              <a:rPr lang="fr-FR" sz="2200" b="0" i="0" u="none" strike="noStrike" cap="none" spc="0" dirty="0">
                <a:solidFill>
                  <a:schemeClr val="tx1"/>
                </a:solidFill>
                <a:cs typeface="Calibri"/>
              </a:rPr>
              <a:t> des usages du numérique </a:t>
            </a:r>
            <a:r>
              <a:rPr lang="fr-FR" sz="2200" dirty="0">
                <a:cs typeface="Calibri"/>
              </a:rPr>
              <a:t>(Plantard, 2016) </a:t>
            </a:r>
            <a:r>
              <a:rPr lang="fr-FR" sz="2200" b="0" i="0" u="none" strike="noStrike" cap="none" spc="0" dirty="0">
                <a:solidFill>
                  <a:schemeClr val="tx1"/>
                </a:solidFill>
                <a:cs typeface="Calibri"/>
              </a:rPr>
              <a:t>:</a:t>
            </a:r>
          </a:p>
          <a:p>
            <a:pPr lvl="1">
              <a:buFont typeface="Wingdings"/>
              <a:buChar char="Ø"/>
              <a:defRPr/>
            </a:pPr>
            <a:r>
              <a:rPr lang="fr-FR" sz="1800" b="0" i="0" u="none" strike="noStrike" cap="none" spc="0" dirty="0">
                <a:solidFill>
                  <a:schemeClr val="tx1"/>
                </a:solidFill>
                <a:cs typeface="Calibri"/>
              </a:rPr>
              <a:t>La définition des usages comme normes sociales ;</a:t>
            </a:r>
          </a:p>
          <a:p>
            <a:pPr lvl="1">
              <a:buFont typeface="Wingdings"/>
              <a:buChar char="Ø"/>
              <a:defRPr/>
            </a:pPr>
            <a:r>
              <a:rPr lang="fr-FR" sz="1800" b="0" i="0" u="none" strike="noStrike" cap="none" spc="0" dirty="0">
                <a:solidFill>
                  <a:schemeClr val="tx1"/>
                </a:solidFill>
                <a:cs typeface="Calibri"/>
              </a:rPr>
              <a:t>inscrites dans une boucle itérative techno-imaginaire – représentations – pratiques – usages</a:t>
            </a:r>
            <a:r>
              <a:rPr lang="fr-FR" sz="1400" b="0" i="0" u="none" strike="noStrike" cap="none" spc="0" dirty="0">
                <a:solidFill>
                  <a:schemeClr val="tx1"/>
                </a:solidFill>
                <a:cs typeface="Calibri"/>
              </a:rPr>
              <a:t>.</a:t>
            </a:r>
          </a:p>
          <a:p>
            <a:pPr lvl="0">
              <a:defRPr/>
            </a:pPr>
            <a:r>
              <a:rPr lang="fr-FR" sz="2200" b="0" i="0" u="none" strike="noStrike" cap="none" spc="0" dirty="0">
                <a:solidFill>
                  <a:schemeClr val="tx1"/>
                </a:solidFill>
                <a:cs typeface="Calibri"/>
              </a:rPr>
              <a:t>Conceptualisation des processus d’appropriation (Plantard et Al, 2025) :</a:t>
            </a:r>
          </a:p>
          <a:p>
            <a:pPr marL="457200" lvl="1" indent="0">
              <a:buFont typeface="Arial"/>
              <a:buNone/>
              <a:defRPr/>
            </a:pPr>
            <a:r>
              <a:rPr lang="fr-FR" sz="1800" b="0" i="0" u="none" dirty="0">
                <a:solidFill>
                  <a:srgbClr val="000000"/>
                </a:solidFill>
                <a:ea typeface="Arial"/>
                <a:cs typeface="Arial"/>
              </a:rPr>
              <a:t>Trois pôles :</a:t>
            </a:r>
          </a:p>
          <a:p>
            <a:pPr lvl="1">
              <a:buFont typeface="Wingdings"/>
              <a:buChar char="Ø"/>
              <a:defRPr/>
            </a:pPr>
            <a:r>
              <a:rPr lang="fr-FR" sz="1800" b="0" i="0" u="none" dirty="0">
                <a:solidFill>
                  <a:srgbClr val="000000"/>
                </a:solidFill>
                <a:ea typeface="Arial"/>
                <a:cs typeface="Arial"/>
              </a:rPr>
              <a:t>Axiologique (les valeurs et imaginaires : braconnage) ;</a:t>
            </a:r>
          </a:p>
          <a:p>
            <a:pPr lvl="1">
              <a:buFont typeface="Wingdings"/>
              <a:buChar char="Ø"/>
              <a:defRPr/>
            </a:pPr>
            <a:r>
              <a:rPr lang="fr-FR" sz="1800" b="0" i="0" u="none" dirty="0">
                <a:solidFill>
                  <a:srgbClr val="000000"/>
                </a:solidFill>
                <a:ea typeface="Arial"/>
                <a:cs typeface="Arial"/>
              </a:rPr>
              <a:t>Praxéologique (l’action et les pratiques : bricolage) ;</a:t>
            </a:r>
          </a:p>
          <a:p>
            <a:pPr lvl="1">
              <a:buFont typeface="Wingdings"/>
              <a:buChar char="Ø"/>
              <a:defRPr/>
            </a:pPr>
            <a:r>
              <a:rPr lang="fr-FR" sz="1800" b="0" i="0" u="none" dirty="0">
                <a:solidFill>
                  <a:srgbClr val="000000"/>
                </a:solidFill>
                <a:ea typeface="Arial"/>
                <a:cs typeface="Arial"/>
              </a:rPr>
              <a:t>Psychologique (les émotions et processus internes : butinage).</a:t>
            </a:r>
            <a:endParaRPr lang="fr-FR" sz="1800" dirty="0"/>
          </a:p>
          <a:p>
            <a:pPr marL="457200" lvl="1" indent="0">
              <a:buFont typeface="Arial"/>
              <a:buNone/>
              <a:defRPr/>
            </a:pPr>
            <a:r>
              <a:rPr lang="fr-FR" sz="1800" dirty="0">
                <a:cs typeface="Arial"/>
              </a:rPr>
              <a:t>Quatre phases : amorce, confiance, 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ea typeface="Arial"/>
                <a:cs typeface="Arial"/>
              </a:rPr>
              <a:t>construction</a:t>
            </a:r>
            <a:r>
              <a:rPr lang="fr-FR" sz="1800" dirty="0">
                <a:cs typeface="Arial"/>
              </a:rPr>
              <a:t>, autonomisation</a:t>
            </a:r>
            <a:endParaRPr lang="fr-FR" sz="1800" dirty="0"/>
          </a:p>
          <a:p>
            <a:pPr lvl="0">
              <a:defRPr/>
            </a:pPr>
            <a:r>
              <a:rPr lang="fr-FR" sz="2200" b="0" i="0" u="none" strike="noStrike" cap="none" spc="0" dirty="0">
                <a:solidFill>
                  <a:schemeClr val="tx1"/>
                </a:solidFill>
                <a:cs typeface="Calibri"/>
              </a:rPr>
              <a:t>Approche par les environnements </a:t>
            </a:r>
            <a:r>
              <a:rPr lang="fr-FR" sz="2200" b="0" i="0" u="none" strike="noStrike" cap="none" spc="0" dirty="0" err="1">
                <a:solidFill>
                  <a:schemeClr val="tx1"/>
                </a:solidFill>
                <a:cs typeface="Calibri"/>
              </a:rPr>
              <a:t>capacitants</a:t>
            </a:r>
            <a:r>
              <a:rPr lang="fr-FR" sz="2200" b="0" i="0" u="none" strike="noStrike" cap="none" spc="0" dirty="0">
                <a:solidFill>
                  <a:schemeClr val="tx1"/>
                </a:solidFill>
                <a:cs typeface="Calibri"/>
              </a:rPr>
              <a:t> (</a:t>
            </a:r>
            <a:r>
              <a:rPr lang="fr-FR" sz="2200" b="0" i="0" u="none" strike="noStrike" cap="none" spc="0" dirty="0" err="1">
                <a:solidFill>
                  <a:schemeClr val="tx1"/>
                </a:solidFill>
                <a:cs typeface="Calibri"/>
              </a:rPr>
              <a:t>Fernagu</a:t>
            </a:r>
            <a:r>
              <a:rPr lang="fr-FR" sz="2200" b="0" i="0" u="none" strike="noStrike" cap="none" spc="0" dirty="0">
                <a:solidFill>
                  <a:schemeClr val="tx1"/>
                </a:solidFill>
                <a:cs typeface="Calibri"/>
              </a:rPr>
              <a:t>-Oudet, 2022) :</a:t>
            </a:r>
          </a:p>
          <a:p>
            <a:pPr marL="0" lvl="0" indent="0">
              <a:buFont typeface="Wingdings"/>
              <a:buNone/>
              <a:defRPr/>
            </a:pPr>
            <a:r>
              <a:rPr lang="fr-FR" sz="1400" b="0" i="0" u="none" strike="noStrike" cap="none" spc="0" dirty="0">
                <a:solidFill>
                  <a:schemeClr val="tx1"/>
                </a:solidFill>
                <a:cs typeface="Arial"/>
              </a:rPr>
              <a:t>         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cs typeface="Arial"/>
              </a:rPr>
              <a:t>Ressources – Conversion – Choix – Réalisations</a:t>
            </a:r>
            <a:endParaRPr lang="fr-FR" sz="1800" b="0" i="0" u="none" strike="noStrike" cap="none" spc="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3189354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022A3EB-715D-2293-FCFA-D031AF9617CB}" type="slidenum">
              <a:rPr lang="fr-FR"/>
              <a:t>3</a:t>
            </a:fld>
            <a:endParaRPr lang="fr-FR"/>
          </a:p>
        </p:txBody>
      </p:sp>
      <p:sp>
        <p:nvSpPr>
          <p:cNvPr id="2115869059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49" y="6356350"/>
            <a:ext cx="2165468" cy="365124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FB8E7C-5E38-23FE-D570-63EE92F90E7E}"/>
              </a:ext>
            </a:extLst>
          </p:cNvPr>
          <p:cNvSpPr txBox="1"/>
          <p:nvPr/>
        </p:nvSpPr>
        <p:spPr bwMode="auto">
          <a:xfrm>
            <a:off x="323528" y="2606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Cadre théorique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8650" y="764704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fr-FR" dirty="0"/>
              <a:t>Une enquête qualitative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8649" y="3501463"/>
            <a:ext cx="7886700" cy="28622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sz="2400" dirty="0"/>
              <a:t>Une recherche-action collaborative (Bonny, 2017)</a:t>
            </a:r>
            <a:endParaRPr sz="2400" dirty="0"/>
          </a:p>
          <a:p>
            <a:pPr>
              <a:defRPr/>
            </a:pPr>
            <a:r>
              <a:rPr lang="fr-FR" sz="2400" dirty="0"/>
              <a:t>Des chercheurs en sciences humaines et sociales ; </a:t>
            </a:r>
            <a:endParaRPr sz="2400" dirty="0"/>
          </a:p>
          <a:p>
            <a:pPr>
              <a:defRPr/>
            </a:pPr>
            <a:r>
              <a:rPr lang="fr-FR" sz="2400" dirty="0"/>
              <a:t>Des praticien-chercheurs (De Lavergne, 2007) :</a:t>
            </a:r>
            <a:endParaRPr sz="2400" dirty="0"/>
          </a:p>
          <a:p>
            <a:pPr>
              <a:defRPr/>
            </a:pPr>
            <a:r>
              <a:rPr lang="fr-FR" sz="2400" dirty="0"/>
              <a:t>Une enquête qualitative dans 4 ESMS du réseau GRAAL :</a:t>
            </a:r>
            <a:endParaRPr sz="2400" dirty="0"/>
          </a:p>
          <a:p>
            <a:pPr lvl="1">
              <a:defRPr/>
            </a:pPr>
            <a:r>
              <a:rPr lang="fr-FR" sz="1900" dirty="0"/>
              <a:t>4 Monographies d’établissements ;</a:t>
            </a:r>
            <a:endParaRPr sz="1900" dirty="0"/>
          </a:p>
          <a:p>
            <a:pPr lvl="1">
              <a:defRPr/>
            </a:pPr>
            <a:r>
              <a:rPr lang="fr-FR" sz="1900" dirty="0"/>
              <a:t>163 Entretiens semi-directifs (Beaud &amp; Weber, 2010) :</a:t>
            </a:r>
            <a:endParaRPr sz="1900" dirty="0"/>
          </a:p>
          <a:p>
            <a:pPr lvl="2">
              <a:defRPr/>
            </a:pPr>
            <a:r>
              <a:rPr lang="fr-FR" sz="1700" dirty="0"/>
              <a:t>98 auprès des professionnels ;</a:t>
            </a:r>
            <a:endParaRPr sz="1700" dirty="0"/>
          </a:p>
          <a:p>
            <a:pPr lvl="2">
              <a:defRPr/>
            </a:pPr>
            <a:r>
              <a:rPr lang="fr-FR" sz="1700" dirty="0"/>
              <a:t>65 auprès des personnes accompagnées.</a:t>
            </a:r>
            <a:endParaRPr sz="1700" dirty="0"/>
          </a:p>
          <a:p>
            <a:pPr>
              <a:defRPr/>
            </a:pPr>
            <a:r>
              <a:rPr lang="fr-FR" sz="2400" dirty="0"/>
              <a:t>Les actions de la recherche.</a:t>
            </a:r>
            <a:endParaRPr sz="2400" dirty="0"/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323529" y="2057216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 dirty="0"/>
              <a:t>Explorer les dynamiques d’appropriation du numérique par les professionnels et les personnes accompagnées dans les ESMS. </a:t>
            </a:r>
            <a:endParaRPr sz="2000" dirty="0"/>
          </a:p>
          <a:p>
            <a:pPr algn="ctr">
              <a:defRPr/>
            </a:pPr>
            <a:r>
              <a:rPr lang="fr-FR" sz="2000" b="1" dirty="0"/>
              <a:t>Comprendre les transformations du secteur médico-social.</a:t>
            </a:r>
          </a:p>
          <a:p>
            <a:pPr algn="ctr">
              <a:defRPr/>
            </a:pPr>
            <a:r>
              <a:rPr lang="fr-FR" sz="2000" b="1" dirty="0"/>
              <a:t>Identifier les bénéfices pour les personnes accompagnées.</a:t>
            </a:r>
            <a:endParaRPr sz="2000" dirty="0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165469" cy="365125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FD4D0C-DC11-3259-D836-9CE2541F5F3F}"/>
              </a:ext>
            </a:extLst>
          </p:cNvPr>
          <p:cNvSpPr txBox="1"/>
          <p:nvPr/>
        </p:nvSpPr>
        <p:spPr bwMode="auto">
          <a:xfrm>
            <a:off x="323528" y="2606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Méthodologie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8650" y="764704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fr-FR" dirty="0"/>
              <a:t>Une enquête quantitative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5</a:t>
            </a:fld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7439" t="8897" r="15414" b="5858"/>
          <a:stretch/>
        </p:blipFill>
        <p:spPr bwMode="auto">
          <a:xfrm>
            <a:off x="6997188" y="2806761"/>
            <a:ext cx="1518162" cy="149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248275" y="4571959"/>
            <a:ext cx="1733550" cy="1190626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339334" y="4392490"/>
            <a:ext cx="833869" cy="126803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 bwMode="auto">
          <a:xfrm>
            <a:off x="7122702" y="5788852"/>
            <a:ext cx="126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dirty="0"/>
              <a:t>Association </a:t>
            </a:r>
            <a:endParaRPr dirty="0"/>
          </a:p>
          <a:p>
            <a:pPr algn="ctr">
              <a:defRPr/>
            </a:pPr>
            <a:r>
              <a:rPr lang="fr-FR" dirty="0" err="1"/>
              <a:t>añvol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 bwMode="auto">
          <a:xfrm>
            <a:off x="5481484" y="5788852"/>
            <a:ext cx="126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/>
              <a:t>Association </a:t>
            </a:r>
            <a:endParaRPr/>
          </a:p>
          <a:p>
            <a:pPr algn="ctr">
              <a:defRPr/>
            </a:pPr>
            <a:r>
              <a:rPr lang="fr-FR"/>
              <a:t>Filéas</a:t>
            </a:r>
          </a:p>
        </p:txBody>
      </p:sp>
      <p:sp>
        <p:nvSpPr>
          <p:cNvPr id="9" name="ZoneTexte 8"/>
          <p:cNvSpPr txBox="1"/>
          <p:nvPr/>
        </p:nvSpPr>
        <p:spPr bwMode="auto">
          <a:xfrm>
            <a:off x="628648" y="2656651"/>
            <a:ext cx="63016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/>
              <a:t>Les usages numériques :</a:t>
            </a:r>
            <a:endParaRPr sz="2000" dirty="0"/>
          </a:p>
          <a:p>
            <a:pPr marL="285750" indent="-285750">
              <a:buFont typeface="Wingdings"/>
              <a:buChar char="Ø"/>
              <a:defRPr/>
            </a:pPr>
            <a:r>
              <a:rPr lang="fr-FR" sz="2000" dirty="0"/>
              <a:t>Des professionnels en ESMS (N=1 719)</a:t>
            </a:r>
          </a:p>
          <a:p>
            <a:pPr marL="683929" lvl="1" indent="-283879">
              <a:buFont typeface="Wingdings"/>
              <a:buChar char="w"/>
              <a:defRPr/>
            </a:pPr>
            <a:r>
              <a:rPr lang="fr-FR" dirty="0"/>
              <a:t>Usages numériques personnels et professionnels ;</a:t>
            </a:r>
          </a:p>
          <a:p>
            <a:pPr marL="683929" lvl="1" indent="-283879">
              <a:buFont typeface="Wingdings"/>
              <a:buChar char="w"/>
              <a:defRPr/>
            </a:pPr>
            <a:r>
              <a:rPr lang="fr-FR" dirty="0"/>
              <a:t>Les modalités d’usages dans la pratique professionnelle  ;</a:t>
            </a:r>
          </a:p>
          <a:p>
            <a:pPr marL="683929" lvl="1" indent="-283879">
              <a:buFont typeface="Wingdings"/>
              <a:buChar char="w"/>
              <a:defRPr/>
            </a:pPr>
            <a:r>
              <a:rPr lang="fr-FR" dirty="0"/>
              <a:t>Les représentations des usages des personnes accompagnées.</a:t>
            </a:r>
          </a:p>
          <a:p>
            <a:pPr>
              <a:defRPr/>
            </a:pPr>
            <a:endParaRPr lang="fr-FR" dirty="0"/>
          </a:p>
          <a:p>
            <a:pPr marL="285750" indent="-285750">
              <a:buFont typeface="Wingdings"/>
              <a:buChar char="Ø"/>
              <a:defRPr/>
            </a:pPr>
            <a:r>
              <a:rPr lang="fr-FR" sz="2000" dirty="0"/>
              <a:t>Des usagers  (N=1 200)</a:t>
            </a:r>
          </a:p>
          <a:p>
            <a:pPr marL="683929" lvl="1" indent="-283879">
              <a:buFont typeface="Wingdings"/>
              <a:buChar char="w"/>
              <a:defRPr/>
            </a:pPr>
            <a:r>
              <a:rPr lang="fr-FR" dirty="0"/>
              <a:t>Usages numériques personnels ;</a:t>
            </a:r>
          </a:p>
          <a:p>
            <a:pPr marL="683929" lvl="1" indent="-283879">
              <a:buFont typeface="Wingdings"/>
              <a:buChar char="w"/>
              <a:defRPr/>
            </a:pPr>
            <a:r>
              <a:rPr lang="fr-FR" dirty="0"/>
              <a:t>Les usages numériques en ESMS ;</a:t>
            </a:r>
          </a:p>
          <a:p>
            <a:pPr marL="683929" lvl="1" indent="-283879">
              <a:buFont typeface="Wingdings"/>
              <a:buChar char="w"/>
              <a:defRPr/>
            </a:pPr>
            <a:r>
              <a:rPr lang="fr-FR" sz="1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contextes d’apprentissage ;</a:t>
            </a:r>
            <a:endParaRPr lang="fr-FR" dirty="0"/>
          </a:p>
          <a:p>
            <a:pPr marL="683929" lvl="1" indent="-283879">
              <a:buFont typeface="Wingdings"/>
              <a:buChar char="w"/>
              <a:defRPr/>
            </a:pPr>
            <a:r>
              <a:rPr lang="fr-FR" dirty="0"/>
              <a:t>Les échanges avec les professionnels.</a:t>
            </a:r>
          </a:p>
        </p:txBody>
      </p:sp>
      <p:sp>
        <p:nvSpPr>
          <p:cNvPr id="10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165469" cy="365125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2D2F42-6B3E-E2F9-FDBD-57C4DEF938E5}"/>
              </a:ext>
            </a:extLst>
          </p:cNvPr>
          <p:cNvSpPr txBox="1"/>
          <p:nvPr/>
        </p:nvSpPr>
        <p:spPr bwMode="auto">
          <a:xfrm>
            <a:off x="323528" y="2606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Méthodologie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51A376-D7A3-5540-67B0-EF578D3CA956}"/>
              </a:ext>
            </a:extLst>
          </p:cNvPr>
          <p:cNvSpPr txBox="1"/>
          <p:nvPr/>
        </p:nvSpPr>
        <p:spPr>
          <a:xfrm>
            <a:off x="628650" y="2090267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Une enquête quantitative par questionnaire en ligne au niveau national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8650" y="764704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fr-FR" dirty="0"/>
              <a:t>Enquête quantitative usagers</a:t>
            </a: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6793832" y="6356351"/>
            <a:ext cx="1721518" cy="365125"/>
          </a:xfrm>
        </p:spPr>
        <p:txBody>
          <a:bodyPr/>
          <a:lstStyle/>
          <a:p>
            <a:pPr>
              <a:defRPr/>
            </a:pPr>
            <a:fld id="{57C4AAE0-F849-4140-956E-B552297771A9}" type="slidenum">
              <a:rPr lang="fr-FR"/>
              <a:t>6</a:t>
            </a:fld>
            <a:endParaRPr lang="fr-FR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165469" cy="365125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628650" y="2204864"/>
            <a:ext cx="4659333" cy="18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126630" y="2046252"/>
            <a:ext cx="2506135" cy="439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4497407" name="Image 114449740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23919" y="4712725"/>
            <a:ext cx="4524950" cy="154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BBE6668-7A4D-3904-556D-00FD91034FA6}"/>
              </a:ext>
            </a:extLst>
          </p:cNvPr>
          <p:cNvSpPr txBox="1"/>
          <p:nvPr/>
        </p:nvSpPr>
        <p:spPr bwMode="auto"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Résultats enquête quantitative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439B42-AB66-2106-65E3-FC1C84762A7D}"/>
              </a:ext>
            </a:extLst>
          </p:cNvPr>
          <p:cNvSpPr txBox="1"/>
          <p:nvPr/>
        </p:nvSpPr>
        <p:spPr>
          <a:xfrm>
            <a:off x="3347864" y="42210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70C0"/>
                </a:solidFill>
              </a:rPr>
              <a:t>1 200 répondants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8650" y="764704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fr-FR" dirty="0"/>
              <a:t>Enquête quantitative usagers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7</a:t>
            </a:fld>
            <a:endParaRPr lang="fr-FR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165469" cy="365125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4422" y="2132856"/>
            <a:ext cx="6076381" cy="150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457950" y="2650090"/>
            <a:ext cx="2511628" cy="286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479179" y="2259151"/>
            <a:ext cx="2633659" cy="471487"/>
          </a:xfrm>
          <a:prstGeom prst="rect">
            <a:avLst/>
          </a:prstGeom>
          <a:noFill/>
        </p:spPr>
      </p:pic>
      <p:pic>
        <p:nvPicPr>
          <p:cNvPr id="1502874128" name="Image 150287412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11560" y="4272002"/>
            <a:ext cx="5356609" cy="193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168A95E-B93E-48CF-646F-EA69EB1601E3}"/>
              </a:ext>
            </a:extLst>
          </p:cNvPr>
          <p:cNvSpPr txBox="1"/>
          <p:nvPr/>
        </p:nvSpPr>
        <p:spPr bwMode="auto"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Résultats enquête quantitative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A012E8-CB5D-7ADD-D9FE-BADC549D1A1E}"/>
              </a:ext>
            </a:extLst>
          </p:cNvPr>
          <p:cNvSpPr txBox="1"/>
          <p:nvPr/>
        </p:nvSpPr>
        <p:spPr bwMode="auto">
          <a:xfrm>
            <a:off x="4370474" y="37490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70C0"/>
                </a:solidFill>
              </a:rPr>
              <a:t>1 200 répondants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8650" y="764704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fr-FR" dirty="0"/>
              <a:t>Enquête qualitative usagers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8649" y="2213065"/>
            <a:ext cx="7886700" cy="395278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r-FR" sz="20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usages du numérique : des espaces de reconstruction de l’identité.</a:t>
            </a:r>
            <a:r>
              <a:rPr lang="fr-FR" sz="2000" dirty="0"/>
              <a:t> </a:t>
            </a:r>
            <a:endParaRPr dirty="0"/>
          </a:p>
          <a:p>
            <a:pPr marL="0" indent="0">
              <a:buNone/>
              <a:defRPr/>
            </a:pPr>
            <a:r>
              <a:rPr lang="fr-FR" sz="2000" b="1" dirty="0"/>
              <a:t>Une reconfiguration de la socialisation primaire</a:t>
            </a:r>
          </a:p>
          <a:p>
            <a:pPr>
              <a:buFont typeface="Wingdings"/>
              <a:buChar char="Ø"/>
              <a:defRPr/>
            </a:pPr>
            <a:r>
              <a:rPr lang="fr-FR" sz="2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enjeux d’appartenance à la norme.</a:t>
            </a:r>
            <a:r>
              <a:rPr lang="fr-FR" sz="2200" dirty="0"/>
              <a:t> </a:t>
            </a:r>
          </a:p>
          <a:p>
            <a:pPr>
              <a:buFont typeface="Wingdings"/>
              <a:buChar char="Ø"/>
              <a:defRPr/>
            </a:pPr>
            <a:r>
              <a:rPr lang="fr-FR" sz="2200" dirty="0"/>
              <a:t>Déconstruction d’une représentation invalidante </a:t>
            </a:r>
            <a:r>
              <a:rPr lang="fr-FR" sz="2000" dirty="0"/>
              <a:t>:</a:t>
            </a:r>
            <a:endParaRPr dirty="0"/>
          </a:p>
          <a:p>
            <a:pPr lvl="1">
              <a:defRPr/>
            </a:pPr>
            <a:r>
              <a:rPr lang="fr-FR" sz="1800" dirty="0"/>
              <a:t>Présomption d’incapacité par la famille ;</a:t>
            </a:r>
          </a:p>
          <a:p>
            <a:pPr lvl="1">
              <a:defRPr/>
            </a:pPr>
            <a:r>
              <a:rPr lang="fr-FR" sz="1800" dirty="0"/>
              <a:t>Présomption de harcèlement de la famille avec les supports de communication.</a:t>
            </a:r>
          </a:p>
          <a:p>
            <a:pPr>
              <a:buFont typeface="Wingdings"/>
              <a:buChar char="Ø"/>
              <a:defRPr/>
            </a:pPr>
            <a:r>
              <a:rPr lang="fr-FR" sz="2200" dirty="0"/>
              <a:t>Émancipation et indépendance :</a:t>
            </a:r>
            <a:endParaRPr sz="2200" dirty="0"/>
          </a:p>
          <a:p>
            <a:pPr lvl="1">
              <a:defRPr/>
            </a:pPr>
            <a:r>
              <a:rPr lang="fr-FR" sz="1800" dirty="0"/>
              <a:t>Rôle de la fratrie ;</a:t>
            </a:r>
          </a:p>
          <a:p>
            <a:pPr lvl="1">
              <a:defRPr/>
            </a:pPr>
            <a:r>
              <a:rPr lang="fr-FR" sz="1800" dirty="0"/>
              <a:t>Elle développe des usages raisonnés du numérique et communique avec ses proches. </a:t>
            </a:r>
            <a:endParaRPr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8</a:t>
            </a:fld>
            <a:endParaRPr lang="fr-FR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165469" cy="365125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830308" y="2708921"/>
            <a:ext cx="1918156" cy="132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BAF58A-0063-ECB4-F8DA-B36ED9416A01}"/>
              </a:ext>
            </a:extLst>
          </p:cNvPr>
          <p:cNvSpPr txBox="1"/>
          <p:nvPr/>
        </p:nvSpPr>
        <p:spPr bwMode="auto"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Résultats enquête qualitative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8650" y="764704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fr-FR" dirty="0"/>
              <a:t>Enquête qualitative usagers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8650" y="2219828"/>
            <a:ext cx="8090915" cy="413652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fr-FR" sz="2000" b="1" dirty="0"/>
              <a:t>Les usages du numérique : des espaces de reconstruction de l’identité. </a:t>
            </a:r>
            <a:endParaRPr sz="2000" b="1" dirty="0"/>
          </a:p>
          <a:p>
            <a:pPr marL="0" indent="0">
              <a:buNone/>
              <a:defRPr/>
            </a:pPr>
            <a:r>
              <a:rPr lang="fr-FR" sz="2000" b="1" dirty="0"/>
              <a:t>Une reconfiguration de la socialisation secondaire</a:t>
            </a:r>
            <a:endParaRPr lang="fr-FR" sz="2000" dirty="0"/>
          </a:p>
          <a:p>
            <a:pPr marL="0" indent="0">
              <a:buNone/>
              <a:defRPr/>
            </a:pPr>
            <a:endParaRPr sz="2000" b="1" dirty="0"/>
          </a:p>
          <a:p>
            <a:pPr>
              <a:buFont typeface="Wingdings"/>
              <a:buChar char="Ø"/>
              <a:defRPr/>
            </a:pPr>
            <a:r>
              <a:rPr lang="fr-FR" sz="2000" dirty="0"/>
              <a:t> </a:t>
            </a:r>
            <a:r>
              <a:rPr lang="fr-FR" sz="2200" dirty="0"/>
              <a:t>Le contexte de la réadaptation professionnelle </a:t>
            </a:r>
            <a:r>
              <a:rPr lang="fr-FR" sz="2000" dirty="0"/>
              <a:t>:</a:t>
            </a:r>
            <a:endParaRPr sz="2000" dirty="0"/>
          </a:p>
          <a:p>
            <a:pPr lvl="1">
              <a:defRPr/>
            </a:pPr>
            <a:r>
              <a:rPr lang="fr-FR" sz="2000" dirty="0"/>
              <a:t> </a:t>
            </a:r>
            <a:r>
              <a:rPr lang="fr-FR" sz="1800" dirty="0"/>
              <a:t>Des personnes licenciées pour inaptitude - Une RQTH.</a:t>
            </a:r>
            <a:endParaRPr sz="1800" dirty="0"/>
          </a:p>
          <a:p>
            <a:pPr>
              <a:buFont typeface="Wingdings"/>
              <a:buChar char="Ø"/>
              <a:defRPr/>
            </a:pPr>
            <a:r>
              <a:rPr lang="fr-FR" sz="2200" dirty="0"/>
              <a:t>Lecture sur le modèle des environnements </a:t>
            </a:r>
            <a:r>
              <a:rPr lang="fr-FR" sz="2200" dirty="0" err="1"/>
              <a:t>capacitants</a:t>
            </a:r>
            <a:r>
              <a:rPr lang="fr-FR" sz="2200" dirty="0"/>
              <a:t> :</a:t>
            </a:r>
            <a:endParaRPr sz="2200" dirty="0"/>
          </a:p>
          <a:p>
            <a:pPr lvl="1">
              <a:defRPr/>
            </a:pPr>
            <a:r>
              <a:rPr lang="fr-FR" sz="1800" dirty="0"/>
              <a:t>Ressources : mises à disposition dans l’établissement (dispositifs et ressources humaines) ;</a:t>
            </a:r>
            <a:endParaRPr sz="1800" dirty="0"/>
          </a:p>
          <a:p>
            <a:pPr lvl="1">
              <a:defRPr/>
            </a:pPr>
            <a:r>
              <a:rPr lang="fr-FR" sz="1800" dirty="0"/>
              <a:t>Conversion : appropriation du dispositif ;</a:t>
            </a:r>
            <a:endParaRPr sz="1800" dirty="0"/>
          </a:p>
          <a:p>
            <a:pPr lvl="1">
              <a:defRPr/>
            </a:pPr>
            <a:r>
              <a:rPr lang="fr-FR" sz="1800" dirty="0"/>
              <a:t>Choix : réutilisation dans le cadre personnel ou professionnel ;</a:t>
            </a:r>
            <a:endParaRPr sz="1800" dirty="0"/>
          </a:p>
          <a:p>
            <a:pPr lvl="1">
              <a:defRPr/>
            </a:pPr>
            <a:r>
              <a:rPr lang="fr-FR" sz="1800" dirty="0"/>
              <a:t>Réalisation : reconstruction de l’identité.</a:t>
            </a:r>
            <a:endParaRPr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A34AE-F4A9-4624-8848-14A0B95A45A8}" type="slidenum">
              <a:rPr lang="fr-FR"/>
              <a:t>9</a:t>
            </a:fld>
            <a:endParaRPr lang="fr-FR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165469" cy="365125"/>
          </a:xfrm>
        </p:spPr>
        <p:txBody>
          <a:bodyPr/>
          <a:lstStyle/>
          <a:p>
            <a:pPr algn="ctr">
              <a:defRPr/>
            </a:pPr>
            <a:r>
              <a:rPr lang="fr-FR"/>
              <a:t>Séminaire annuel Marsouin  </a:t>
            </a:r>
            <a:endParaRPr/>
          </a:p>
          <a:p>
            <a:pPr algn="ctr">
              <a:defRPr/>
            </a:pPr>
            <a:r>
              <a:rPr lang="fr-FR"/>
              <a:t>28 &amp; 29 mai 2026 – Quimper (29)</a:t>
            </a:r>
            <a:endParaRPr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16D9B1-E1D8-D26D-C1BD-9284746BBDF3}"/>
              </a:ext>
            </a:extLst>
          </p:cNvPr>
          <p:cNvSpPr txBox="1"/>
          <p:nvPr/>
        </p:nvSpPr>
        <p:spPr bwMode="auto"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Résultats enquête qualitative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1420</Words>
  <Application>Microsoft Office PowerPoint</Application>
  <DocSecurity>0</DocSecurity>
  <PresentationFormat>Affichage à l'écran (4:3)</PresentationFormat>
  <Paragraphs>184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Playfair Display</vt:lpstr>
      <vt:lpstr>Times New Roman</vt:lpstr>
      <vt:lpstr>Wingdings</vt:lpstr>
      <vt:lpstr>Thème Office</vt:lpstr>
      <vt:lpstr>Présentation PowerPoint</vt:lpstr>
      <vt:lpstr>Le contexte de la recherche</vt:lpstr>
      <vt:lpstr>Cadre théorique sur 4 piliers</vt:lpstr>
      <vt:lpstr>Une enquête qualitative</vt:lpstr>
      <vt:lpstr>Une enquête quantitative</vt:lpstr>
      <vt:lpstr>Enquête quantitative usagers</vt:lpstr>
      <vt:lpstr>Enquête quantitative usagers</vt:lpstr>
      <vt:lpstr>Enquête qualitative usagers</vt:lpstr>
      <vt:lpstr>Enquête qualitative usagers</vt:lpstr>
      <vt:lpstr>Enquête qualitative usagers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TREBAOL Sandra</dc:creator>
  <cp:keywords/>
  <dc:description/>
  <cp:lastModifiedBy>Véronique LECHENE</cp:lastModifiedBy>
  <cp:revision>70</cp:revision>
  <cp:lastPrinted>2026-06-01T09:10:39Z</cp:lastPrinted>
  <dcterms:created xsi:type="dcterms:W3CDTF">2021-07-01T15:42:49Z</dcterms:created>
  <dcterms:modified xsi:type="dcterms:W3CDTF">2026-06-01T09:22:52Z</dcterms:modified>
  <cp:category/>
  <dc:identifier/>
  <cp:contentStatus/>
  <dc:language/>
  <cp:version/>
</cp:coreProperties>
</file>